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12192000"/>
  <p:notesSz cx="6858000" cy="9144000"/>
  <p:embeddedFontLst>
    <p:embeddedFont>
      <p:font typeface="Tahoma"/>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6" roundtripDataSignature="AMtx7mgdwVx1uN2VJV+b7SsO5ylYk10t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4EC3B0-11BB-47E4-8DBC-10D0EC025DD1}">
  <a:tblStyle styleId="{274EC3B0-11BB-47E4-8DBC-10D0EC025DD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Tahoma-bold.fntdata"/><Relationship Id="rId30" Type="http://schemas.openxmlformats.org/officeDocument/2006/relationships/slide" Target="slides/slide24.xml"/><Relationship Id="rId74" Type="http://schemas.openxmlformats.org/officeDocument/2006/relationships/font" Target="fonts/Tahoma-regular.fntdata"/><Relationship Id="rId33" Type="http://schemas.openxmlformats.org/officeDocument/2006/relationships/slide" Target="slides/slide27.xml"/><Relationship Id="rId32" Type="http://schemas.openxmlformats.org/officeDocument/2006/relationships/slide" Target="slides/slide26.xml"/><Relationship Id="rId76" Type="http://customschemas.google.com/relationships/presentationmetadata" Target="meta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2" name="Google Shape;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4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4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5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5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5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5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6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6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6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6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6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7:notes"/>
          <p:cNvSpPr txBox="1"/>
          <p:nvPr>
            <p:ph idx="1" type="body"/>
          </p:nvPr>
        </p:nvSpPr>
        <p:spPr>
          <a:xfrm>
            <a:off x="685800" y="4343400"/>
            <a:ext cx="5486399"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66" name="Google Shape;766;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69"/>
          <p:cNvSpPr txBox="1"/>
          <p:nvPr>
            <p:ph type="ctrTitle"/>
          </p:nvPr>
        </p:nvSpPr>
        <p:spPr>
          <a:xfrm>
            <a:off x="1524000" y="1122362"/>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69"/>
          <p:cNvSpPr txBox="1"/>
          <p:nvPr>
            <p:ph idx="1" type="subTitle"/>
          </p:nvPr>
        </p:nvSpPr>
        <p:spPr>
          <a:xfrm>
            <a:off x="1524000" y="3602037"/>
            <a:ext cx="9144000" cy="1655761"/>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3" name="Google Shape;13;p69"/>
          <p:cNvSpPr txBox="1"/>
          <p:nvPr>
            <p:ph idx="12" type="sldNum"/>
          </p:nvPr>
        </p:nvSpPr>
        <p:spPr>
          <a:xfrm>
            <a:off x="11506201" y="6492875"/>
            <a:ext cx="457200"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50"/>
              <a:buFont typeface="Calibri"/>
              <a:buNone/>
              <a:defRPr b="1" i="0" sz="18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69"/>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7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 name="Google Shape;17;p7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Noto Sans Symbols"/>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7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chemeClr val="lt1"/>
              </a:buClr>
              <a:buSzPts val="400"/>
              <a:buFont typeface="Calibri"/>
              <a:buNone/>
              <a:defRPr b="1" i="0" sz="16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70"/>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8"/>
          <p:cNvSpPr txBox="1"/>
          <p:nvPr>
            <p:ph type="title"/>
          </p:nvPr>
        </p:nvSpPr>
        <p:spPr>
          <a:xfrm>
            <a:off x="10160" y="25400"/>
            <a:ext cx="12105640" cy="6604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68"/>
          <p:cNvSpPr txBox="1"/>
          <p:nvPr>
            <p:ph idx="1" type="body"/>
          </p:nvPr>
        </p:nvSpPr>
        <p:spPr>
          <a:xfrm>
            <a:off x="76200" y="838200"/>
            <a:ext cx="12039599" cy="5338763"/>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8"/>
          <p:cNvSpPr txBox="1"/>
          <p:nvPr>
            <p:ph idx="11" type="ftr"/>
          </p:nvPr>
        </p:nvSpPr>
        <p:spPr>
          <a:xfrm>
            <a:off x="1981200" y="6467475"/>
            <a:ext cx="9067800" cy="36004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200"/>
              <a:buFont typeface="Calibri"/>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 name="Google Shape;9;p68"/>
          <p:cNvSpPr txBox="1"/>
          <p:nvPr>
            <p:ph idx="12" type="sldNum"/>
          </p:nvPr>
        </p:nvSpPr>
        <p:spPr>
          <a:xfrm>
            <a:off x="11506200" y="6497955"/>
            <a:ext cx="533399" cy="365125"/>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1pPr>
            <a:lvl2pPr indent="0" lvl="1"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2pPr>
            <a:lvl3pPr indent="0" lvl="2"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3pPr>
            <a:lvl4pPr indent="0" lvl="3"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4pPr>
            <a:lvl5pPr indent="0" lvl="4"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5pPr>
            <a:lvl6pPr indent="0" lvl="5"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6pPr>
            <a:lvl7pPr indent="0" lvl="6"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7pPr>
            <a:lvl8pPr indent="0" lvl="7"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8pPr>
            <a:lvl9pPr indent="0" lvl="8" marL="0" marR="0" rtl="0" algn="ctr">
              <a:lnSpc>
                <a:spcPct val="100000"/>
              </a:lnSpc>
              <a:spcBef>
                <a:spcPts val="0"/>
              </a:spcBef>
              <a:spcAft>
                <a:spcPts val="0"/>
              </a:spcAft>
              <a:buClr>
                <a:srgbClr val="888888"/>
              </a:buClr>
              <a:buSzPts val="400"/>
              <a:buFont typeface="Calibri"/>
              <a:buNone/>
              <a:defRPr b="1" i="0" sz="16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b="0" l="0" r="0" t="0"/>
          <a:stretch/>
        </p:blipFill>
        <p:spPr>
          <a:xfrm>
            <a:off x="0" y="0"/>
            <a:ext cx="12368462" cy="6871366"/>
          </a:xfrm>
          <a:prstGeom prst="rect">
            <a:avLst/>
          </a:prstGeom>
          <a:noFill/>
          <a:ln>
            <a:noFill/>
          </a:ln>
        </p:spPr>
      </p:pic>
      <p:sp>
        <p:nvSpPr>
          <p:cNvPr id="25" name="Google Shape;25;p1"/>
          <p:cNvSpPr/>
          <p:nvPr/>
        </p:nvSpPr>
        <p:spPr>
          <a:xfrm>
            <a:off x="838200" y="2232316"/>
            <a:ext cx="10891684" cy="163121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4800" u="none" cap="none" strike="noStrike">
                <a:solidFill>
                  <a:schemeClr val="lt1"/>
                </a:solidFill>
                <a:latin typeface="Arial"/>
                <a:ea typeface="Arial"/>
                <a:cs typeface="Arial"/>
                <a:sym typeface="Arial"/>
              </a:rPr>
              <a:t>Session 12</a:t>
            </a:r>
            <a:endParaRPr b="1" i="0" sz="4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000"/>
              <a:buFont typeface="Arial"/>
              <a:buNone/>
            </a:pPr>
            <a:r>
              <a:rPr b="1" i="0" lang="en-US" sz="4000" u="none" cap="none" strike="noStrike">
                <a:solidFill>
                  <a:schemeClr val="lt1"/>
                </a:solidFill>
                <a:latin typeface="Arial"/>
                <a:ea typeface="Arial"/>
                <a:cs typeface="Arial"/>
                <a:sym typeface="Arial"/>
              </a:rPr>
              <a:t>Events, Delegates and Collections</a:t>
            </a:r>
            <a:endParaRPr b="1" i="0" sz="4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Delegate-Event Model </a:t>
            </a:r>
            <a:endParaRPr/>
          </a:p>
        </p:txBody>
      </p:sp>
      <p:sp>
        <p:nvSpPr>
          <p:cNvPr id="139" name="Google Shape;139;p1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40" name="Google Shape;140;p1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41" name="Google Shape;141;p1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42" name="Google Shape;142;p10"/>
          <p:cNvSpPr/>
          <p:nvPr/>
        </p:nvSpPr>
        <p:spPr>
          <a:xfrm>
            <a:off x="1752600" y="762000"/>
            <a:ext cx="8610600" cy="632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delegate-event model is a programming model that enables a user to interact with a computer and computer-controlled devices using graphical user interfaces. This model consists of:</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An event source, which is the console window in case of console-based applications.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Listeners that receive the events from the event source.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alibri"/>
                <a:ea typeface="Calibri"/>
                <a:cs typeface="Calibri"/>
                <a:sym typeface="Calibri"/>
              </a:rPr>
              <a:t>A medium that gives the necessary protocol by which every event is communicated.</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In this model, every listener must implement a medium for the event that it wants to listen to by using the medium, every time the source generates an event, the event is notified to the registered listeners.</a:t>
            </a:r>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Consider a guest ringing a doorbell at the doorstep of a home. The host at home listens to the bell and responds to the ringing action by opening the door.</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Here, the ringing of the bell is an event that resulted in the reaction of opening the door. Similarly, in C#, an event is a generated action that triggers its reaction. </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For example, pressing </a:t>
            </a:r>
            <a:r>
              <a:rPr b="0" i="0" lang="en-US" sz="1600" u="none" cap="none" strike="noStrike">
                <a:solidFill>
                  <a:schemeClr val="dk1"/>
                </a:solidFill>
                <a:latin typeface="Courier New"/>
                <a:ea typeface="Courier New"/>
                <a:cs typeface="Courier New"/>
                <a:sym typeface="Courier New"/>
              </a:rPr>
              <a:t>Ctrl+Break </a:t>
            </a:r>
            <a:r>
              <a:rPr b="0" i="0" lang="en-US" sz="1600" u="none" cap="none" strike="noStrike">
                <a:solidFill>
                  <a:schemeClr val="dk1"/>
                </a:solidFill>
                <a:latin typeface="Calibri"/>
                <a:ea typeface="Calibri"/>
                <a:cs typeface="Calibri"/>
                <a:sym typeface="Calibri"/>
              </a:rPr>
              <a:t>on a console-based server window is an event that will cause the server to terminate.</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This event results in storing the information in the database, which is the triggered reaction. Here, the listener is the object that invokes the required method to store the information in the database.</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Delegates can be used to handle events as they take methods that need to be invoked when events occur which are referred to as the event handlers.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143" name="Google Shape;143;p10"/>
          <p:cNvSpPr txBox="1"/>
          <p:nvPr/>
        </p:nvSpPr>
        <p:spPr>
          <a:xfrm>
            <a:off x="1981200" y="3048000"/>
            <a:ext cx="1447800" cy="400050"/>
          </a:xfrm>
          <a:prstGeom prst="rect">
            <a:avLst/>
          </a:prstGeom>
          <a:solidFill>
            <a:srgbClr val="006699"/>
          </a:solidFill>
          <a:ln>
            <a:noFill/>
          </a:ln>
        </p:spPr>
        <p:txBody>
          <a:bodyPr anchorCtr="0" anchor="b" bIns="45700" lIns="91425" spcFirstLastPara="1" rIns="91425" wrap="square" tIns="45700">
            <a:no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Multiple Delegates 1-2</a:t>
            </a:r>
            <a:endParaRPr/>
          </a:p>
        </p:txBody>
      </p:sp>
      <p:sp>
        <p:nvSpPr>
          <p:cNvPr id="149" name="Google Shape;149;p1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50" name="Google Shape;150;p1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51" name="Google Shape;151;p1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52" name="Google Shape;152;p11"/>
          <p:cNvSpPr/>
          <p:nvPr/>
        </p:nvSpPr>
        <p:spPr>
          <a:xfrm>
            <a:off x="1752600" y="758826"/>
            <a:ext cx="8153400" cy="5870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850"/>
              <a:buFont typeface="Noto Sans Symbols"/>
              <a:buChar char="◆"/>
            </a:pPr>
            <a:r>
              <a:rPr b="0" i="0" lang="en-US" sz="1700" u="none" cap="none" strike="noStrike">
                <a:solidFill>
                  <a:schemeClr val="dk1"/>
                </a:solidFill>
                <a:latin typeface="Calibri"/>
                <a:ea typeface="Calibri"/>
                <a:cs typeface="Calibri"/>
                <a:sym typeface="Calibri"/>
              </a:rPr>
              <a:t>In C#, a user can invoke multiple delegates within a single program. Depending on the delegate name or the type of parameters passed to the delegate, the appropriate delegate is invoked.</a:t>
            </a:r>
            <a:endParaRPr/>
          </a:p>
          <a:p>
            <a:pPr indent="-342900" lvl="0" marL="342900" marR="0" rtl="0" algn="l">
              <a:lnSpc>
                <a:spcPct val="90000"/>
              </a:lnSpc>
              <a:spcBef>
                <a:spcPts val="340"/>
              </a:spcBef>
              <a:spcAft>
                <a:spcPts val="0"/>
              </a:spcAft>
              <a:buClr>
                <a:srgbClr val="004E4C"/>
              </a:buClr>
              <a:buSzPts val="850"/>
              <a:buFont typeface="Noto Sans Symbols"/>
              <a:buChar char="◆"/>
            </a:pPr>
            <a:r>
              <a:rPr b="0" i="0" lang="en-US" sz="1700" u="none" cap="none" strike="noStrike">
                <a:solidFill>
                  <a:schemeClr val="dk1"/>
                </a:solidFill>
                <a:latin typeface="Calibri"/>
                <a:ea typeface="Calibri"/>
                <a:cs typeface="Calibri"/>
                <a:sym typeface="Calibri"/>
              </a:rPr>
              <a:t>The following code demonstrates the use of multiple delegates by creating two delegates </a:t>
            </a:r>
            <a:r>
              <a:rPr b="1" i="0" lang="en-US" sz="1700" u="none" cap="none" strike="noStrike">
                <a:solidFill>
                  <a:schemeClr val="dk1"/>
                </a:solidFill>
                <a:latin typeface="Courier New"/>
                <a:ea typeface="Courier New"/>
                <a:cs typeface="Courier New"/>
                <a:sym typeface="Courier New"/>
              </a:rPr>
              <a:t>CalculateArea</a:t>
            </a:r>
            <a:r>
              <a:rPr b="0" i="0" lang="en-US" sz="1700" u="none" cap="none" strike="noStrike">
                <a:solidFill>
                  <a:schemeClr val="dk1"/>
                </a:solidFill>
                <a:latin typeface="Calibri"/>
                <a:ea typeface="Calibri"/>
                <a:cs typeface="Calibri"/>
                <a:sym typeface="Calibri"/>
              </a:rPr>
              <a:t> and </a:t>
            </a:r>
            <a:r>
              <a:rPr b="1" i="0" lang="en-US" sz="1700" u="none" cap="none" strike="noStrike">
                <a:solidFill>
                  <a:schemeClr val="dk1"/>
                </a:solidFill>
                <a:latin typeface="Courier New"/>
                <a:ea typeface="Courier New"/>
                <a:cs typeface="Courier New"/>
                <a:sym typeface="Courier New"/>
              </a:rPr>
              <a:t>CalculateVolume</a:t>
            </a:r>
            <a:r>
              <a:rPr b="0" i="0" lang="en-US" sz="1700" u="none" cap="none" strike="noStrike">
                <a:solidFill>
                  <a:schemeClr val="dk1"/>
                </a:solidFill>
                <a:latin typeface="Calibri"/>
                <a:ea typeface="Calibri"/>
                <a:cs typeface="Calibri"/>
                <a:sym typeface="Calibri"/>
              </a:rPr>
              <a:t> that have their return types and parameter types as double:</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53" name="Google Shape;153;p11"/>
          <p:cNvSpPr txBox="1"/>
          <p:nvPr/>
        </p:nvSpPr>
        <p:spPr>
          <a:xfrm>
            <a:off x="3429000" y="2362200"/>
            <a:ext cx="6324600" cy="4114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public delegate double CalculateArea(double val);</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public delegate double CalculateVolume(double val);</a:t>
            </a:r>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Cube</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double Area(double val)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return 6 * (val * val);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double Volume(double val)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return (val * val);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void Main(string[] args)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CalculateArea objCalculateArea = new CalculateArea(Area);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CalculateVolume objCalculateVolume = new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CalculateVolume(Volume);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 ("Surface Area of Cube: " +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objCalculateArea(200.32));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Console.WriteLine("Volume of Cube: " +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objCalculateVolume(20.56)); </a:t>
            </a:r>
            <a:endParaRPr b="0" i="0" sz="105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p:txBody>
      </p:sp>
      <p:sp>
        <p:nvSpPr>
          <p:cNvPr id="154" name="Google Shape;154;p11"/>
          <p:cNvSpPr txBox="1"/>
          <p:nvPr/>
        </p:nvSpPr>
        <p:spPr>
          <a:xfrm>
            <a:off x="1828800" y="2362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Multiple Delegates 2-2</a:t>
            </a:r>
            <a:endParaRPr/>
          </a:p>
        </p:txBody>
      </p:sp>
      <p:sp>
        <p:nvSpPr>
          <p:cNvPr id="160" name="Google Shape;160;p1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61" name="Google Shape;161;p1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62" name="Google Shape;162;p1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63" name="Google Shape;163;p12"/>
          <p:cNvSpPr/>
          <p:nvPr/>
        </p:nvSpPr>
        <p:spPr>
          <a:xfrm>
            <a:off x="1752600" y="758825"/>
            <a:ext cx="8153400" cy="52578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When the delegates </a:t>
            </a:r>
            <a:r>
              <a:rPr b="1" i="0" lang="en-US" sz="1800" u="none" cap="none" strike="noStrike">
                <a:solidFill>
                  <a:srgbClr val="000000"/>
                </a:solidFill>
                <a:latin typeface="Arial"/>
                <a:ea typeface="Arial"/>
                <a:cs typeface="Arial"/>
                <a:sym typeface="Arial"/>
              </a:rPr>
              <a:t>CalculateArea</a:t>
            </a:r>
            <a:r>
              <a:rPr b="0" i="0" lang="en-US" sz="1800" u="none" cap="none" strike="noStrike">
                <a:solidFill>
                  <a:srgbClr val="000000"/>
                </a:solidFill>
                <a:latin typeface="Calibri"/>
                <a:ea typeface="Calibri"/>
                <a:cs typeface="Calibri"/>
                <a:sym typeface="Calibri"/>
              </a:rPr>
              <a:t> and </a:t>
            </a:r>
            <a:r>
              <a:rPr b="1" i="0" lang="en-US" sz="1800" u="none" cap="none" strike="noStrike">
                <a:solidFill>
                  <a:srgbClr val="000000"/>
                </a:solidFill>
                <a:latin typeface="Arial"/>
                <a:ea typeface="Arial"/>
                <a:cs typeface="Arial"/>
                <a:sym typeface="Arial"/>
              </a:rPr>
              <a:t>CalculateVolume</a:t>
            </a:r>
            <a:r>
              <a:rPr b="0" i="0" lang="en-US" sz="1800" u="none" cap="none" strike="noStrike">
                <a:solidFill>
                  <a:srgbClr val="000000"/>
                </a:solidFill>
                <a:latin typeface="Calibri"/>
                <a:ea typeface="Calibri"/>
                <a:cs typeface="Calibri"/>
                <a:sym typeface="Calibri"/>
              </a:rPr>
              <a:t> are instantiated in the </a:t>
            </a:r>
            <a:r>
              <a:rPr b="0" i="0" lang="en-US" sz="1800" u="none" cap="none" strike="noStrike">
                <a:solidFill>
                  <a:srgbClr val="000000"/>
                </a:solidFill>
                <a:latin typeface="Arial"/>
                <a:ea typeface="Arial"/>
                <a:cs typeface="Arial"/>
                <a:sym typeface="Arial"/>
              </a:rPr>
              <a:t>Main</a:t>
            </a:r>
            <a:r>
              <a:rPr b="0" i="0" lang="en-US" sz="1800" u="none" cap="none" strike="noStrike">
                <a:solidFill>
                  <a:srgbClr val="000000"/>
                </a:solidFill>
                <a:latin typeface="Calibri"/>
                <a:ea typeface="Calibri"/>
                <a:cs typeface="Calibri"/>
                <a:sym typeface="Calibri"/>
              </a:rPr>
              <a:t>() method, the references of the methods </a:t>
            </a:r>
            <a:r>
              <a:rPr b="1" i="0" lang="en-US" sz="1800" u="none" cap="none" strike="noStrike">
                <a:solidFill>
                  <a:srgbClr val="000000"/>
                </a:solidFill>
                <a:latin typeface="Arial"/>
                <a:ea typeface="Arial"/>
                <a:cs typeface="Arial"/>
                <a:sym typeface="Arial"/>
              </a:rPr>
              <a:t>Area</a:t>
            </a:r>
            <a:r>
              <a:rPr b="0" i="0" lang="en-US" sz="1800" u="none" cap="none" strike="noStrike">
                <a:solidFill>
                  <a:srgbClr val="000000"/>
                </a:solidFill>
                <a:latin typeface="Calibri"/>
                <a:ea typeface="Calibri"/>
                <a:cs typeface="Calibri"/>
                <a:sym typeface="Calibri"/>
              </a:rPr>
              <a:t> and </a:t>
            </a:r>
            <a:r>
              <a:rPr b="1" i="0" lang="en-US" sz="1800" u="none" cap="none" strike="noStrike">
                <a:solidFill>
                  <a:srgbClr val="000000"/>
                </a:solidFill>
                <a:latin typeface="Arial"/>
                <a:ea typeface="Arial"/>
                <a:cs typeface="Arial"/>
                <a:sym typeface="Arial"/>
              </a:rPr>
              <a:t>Volume</a:t>
            </a:r>
            <a:r>
              <a:rPr b="0" i="0" lang="en-US" sz="1800" u="none" cap="none" strike="noStrike">
                <a:solidFill>
                  <a:srgbClr val="000000"/>
                </a:solidFill>
                <a:latin typeface="Calibri"/>
                <a:ea typeface="Calibri"/>
                <a:cs typeface="Calibri"/>
                <a:sym typeface="Calibri"/>
              </a:rPr>
              <a:t> are passed as parameters to the delegates </a:t>
            </a:r>
            <a:r>
              <a:rPr b="1" i="0" lang="en-US" sz="1800" u="none" cap="none" strike="noStrike">
                <a:solidFill>
                  <a:srgbClr val="000000"/>
                </a:solidFill>
                <a:latin typeface="Arial"/>
                <a:ea typeface="Arial"/>
                <a:cs typeface="Arial"/>
                <a:sym typeface="Arial"/>
              </a:rPr>
              <a:t>CalculateArea</a:t>
            </a:r>
            <a:r>
              <a:rPr b="0" i="0" lang="en-US" sz="1800" u="none" cap="none" strike="noStrike">
                <a:solidFill>
                  <a:srgbClr val="000000"/>
                </a:solidFill>
                <a:latin typeface="Calibri"/>
                <a:ea typeface="Calibri"/>
                <a:cs typeface="Calibri"/>
                <a:sym typeface="Calibri"/>
              </a:rPr>
              <a:t> and </a:t>
            </a:r>
            <a:r>
              <a:rPr b="1" i="0" lang="en-US" sz="1800" u="none" cap="none" strike="noStrike">
                <a:solidFill>
                  <a:srgbClr val="000000"/>
                </a:solidFill>
                <a:latin typeface="Arial"/>
                <a:ea typeface="Arial"/>
                <a:cs typeface="Arial"/>
                <a:sym typeface="Arial"/>
              </a:rPr>
              <a:t>CalculateVolume </a:t>
            </a:r>
            <a:r>
              <a:rPr b="0" i="0" lang="en-US" sz="1800" u="none" cap="none" strike="noStrike">
                <a:solidFill>
                  <a:srgbClr val="000000"/>
                </a:solidFill>
                <a:latin typeface="Calibri"/>
                <a:ea typeface="Calibri"/>
                <a:cs typeface="Calibri"/>
                <a:sym typeface="Calibri"/>
              </a:rPr>
              <a:t>respectively. </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values are passed to the instances of appropriate delegates, which in turn invoke the respective methods.</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figure shows the use of multiple delegates: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pic>
        <p:nvPicPr>
          <p:cNvPr id="164" name="Google Shape;164;p12"/>
          <p:cNvPicPr preferRelativeResize="0"/>
          <p:nvPr/>
        </p:nvPicPr>
        <p:blipFill rotWithShape="1">
          <a:blip r:embed="rId3">
            <a:alphaModFix/>
          </a:blip>
          <a:srcRect b="0" l="0" r="0" t="0"/>
          <a:stretch/>
        </p:blipFill>
        <p:spPr>
          <a:xfrm>
            <a:off x="3505200" y="3200401"/>
            <a:ext cx="5233988" cy="15986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Multicast Delegates 1-3</a:t>
            </a:r>
            <a:endParaRPr/>
          </a:p>
        </p:txBody>
      </p:sp>
      <p:sp>
        <p:nvSpPr>
          <p:cNvPr id="170" name="Google Shape;170;p1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71" name="Google Shape;171;p1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72" name="Google Shape;172;p1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73" name="Google Shape;173;p13"/>
          <p:cNvSpPr/>
          <p:nvPr/>
        </p:nvSpPr>
        <p:spPr>
          <a:xfrm>
            <a:off x="1752600" y="758825"/>
            <a:ext cx="8915400" cy="563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A single delegate can encapsulate the references of multiple methods at a time to hold a number of method references.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Such delegates are termed as ‘Multicast Delegates’ that maintain a list of methods (invocation list) that will be automatically called when the delegate is invoked.</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Multicast delegates in C# are sub-types of the </a:t>
            </a:r>
            <a:r>
              <a:rPr b="0" i="0" lang="en-US" sz="1800" u="none" cap="none" strike="noStrike">
                <a:solidFill>
                  <a:schemeClr val="dk1"/>
                </a:solidFill>
                <a:latin typeface="Courier New"/>
                <a:ea typeface="Courier New"/>
                <a:cs typeface="Courier New"/>
                <a:sym typeface="Courier New"/>
              </a:rPr>
              <a:t>System.MulticastDelegate class</a:t>
            </a:r>
            <a:r>
              <a:rPr b="0" i="0" lang="en-US" sz="1800" u="none" cap="none" strike="noStrike">
                <a:solidFill>
                  <a:schemeClr val="dk1"/>
                </a:solidFill>
                <a:latin typeface="Calibri"/>
                <a:ea typeface="Calibri"/>
                <a:cs typeface="Calibri"/>
                <a:sym typeface="Calibri"/>
              </a:rPr>
              <a:t>. Multicast delegates are defined in the same way as simple delegates, however, the return type of multicast delegates can only be </a:t>
            </a:r>
            <a:r>
              <a:rPr b="0" i="0" lang="en-US" sz="1800" u="none" cap="none" strike="noStrike">
                <a:solidFill>
                  <a:schemeClr val="dk1"/>
                </a:solidFill>
                <a:latin typeface="Courier New"/>
                <a:ea typeface="Courier New"/>
                <a:cs typeface="Courier New"/>
                <a:sym typeface="Courier New"/>
              </a:rPr>
              <a:t>void.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If any other return type is specified, a run-time exception will occur because if the delegate returns a value, the return value of the last method in the invocation list of the delegate will become the return type of the delegate resulting in inappropriate results. Hence, the return type is always </a:t>
            </a:r>
            <a:r>
              <a:rPr b="0" i="0" lang="en-US" sz="1800" u="none" cap="none" strike="noStrike">
                <a:solidFill>
                  <a:schemeClr val="dk1"/>
                </a:solidFill>
                <a:latin typeface="Courier New"/>
                <a:ea typeface="Courier New"/>
                <a:cs typeface="Courier New"/>
                <a:sym typeface="Courier New"/>
              </a:rPr>
              <a:t>void.</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To add methods into the invocation list of a multicast delegate, the user can use the ‘+’ or the ‘+=’ assignment operator. Similarly, to remove a method from the delegate’s invocation list, the user can use the ‘-‘ or the ‘-=’ operator. When a multicast delegate is invoked, all the methods in the list are invoked sequentially in the same order in which they have been added.</a:t>
            </a:r>
            <a:endParaRPr/>
          </a:p>
          <a:p>
            <a:pPr indent="-273050" lvl="0" marL="342900" marR="0" rtl="0" algn="l">
              <a:lnSpc>
                <a:spcPct val="90000"/>
              </a:lnSpc>
              <a:spcBef>
                <a:spcPts val="440"/>
              </a:spcBef>
              <a:spcAft>
                <a:spcPts val="0"/>
              </a:spcAft>
              <a:buClr>
                <a:srgbClr val="004E4C"/>
              </a:buClr>
              <a:buSzPts val="1100"/>
              <a:buFont typeface="Noto Sans Symbols"/>
              <a:buNone/>
            </a:pPr>
            <a:r>
              <a:t/>
            </a:r>
            <a:endParaRPr b="0" i="0" sz="2200" u="none" cap="none" strike="noStrike">
              <a:solidFill>
                <a:schemeClr val="dk1"/>
              </a:solidFill>
              <a:latin typeface="Courier New"/>
              <a:ea typeface="Courier New"/>
              <a:cs typeface="Courier New"/>
              <a:sym typeface="Courier New"/>
            </a:endParaRPr>
          </a:p>
        </p:txBody>
      </p:sp>
      <p:pic>
        <p:nvPicPr>
          <p:cNvPr id="174" name="Google Shape;174;p13"/>
          <p:cNvPicPr preferRelativeResize="0"/>
          <p:nvPr/>
        </p:nvPicPr>
        <p:blipFill rotWithShape="1">
          <a:blip r:embed="rId3">
            <a:alphaModFix/>
          </a:blip>
          <a:srcRect b="0" l="0" r="0" t="0"/>
          <a:stretch/>
        </p:blipFill>
        <p:spPr>
          <a:xfrm>
            <a:off x="8001001" y="4800600"/>
            <a:ext cx="1539875" cy="146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Multicast Delegates 2-3</a:t>
            </a:r>
            <a:endParaRPr/>
          </a:p>
        </p:txBody>
      </p:sp>
      <p:sp>
        <p:nvSpPr>
          <p:cNvPr id="180" name="Google Shape;180;p1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81" name="Google Shape;181;p1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82" name="Google Shape;182;p1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83" name="Google Shape;183;p14"/>
          <p:cNvSpPr/>
          <p:nvPr/>
        </p:nvSpPr>
        <p:spPr>
          <a:xfrm>
            <a:off x="1752600" y="758825"/>
            <a:ext cx="8915400" cy="563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creates a multicast delegate </a:t>
            </a:r>
            <a:r>
              <a:rPr b="1" i="0" lang="en-US" sz="1800" u="none" cap="none" strike="noStrike">
                <a:solidFill>
                  <a:schemeClr val="dk1"/>
                </a:solidFill>
                <a:latin typeface="Courier New"/>
                <a:ea typeface="Courier New"/>
                <a:cs typeface="Courier New"/>
                <a:sym typeface="Courier New"/>
              </a:rPr>
              <a:t>Maths</a:t>
            </a:r>
            <a:r>
              <a:rPr b="0" i="0" lang="en-US" sz="1800" u="none" cap="none" strike="noStrike">
                <a:solidFill>
                  <a:schemeClr val="dk1"/>
                </a:solidFill>
                <a:latin typeface="Calibri"/>
                <a:ea typeface="Calibri"/>
                <a:cs typeface="Calibri"/>
                <a:sym typeface="Calibri"/>
              </a:rPr>
              <a:t>. This delegate encapsulates the reference to the methods </a:t>
            </a:r>
            <a:r>
              <a:rPr b="1" i="0" lang="en-US" sz="1800" u="none" cap="none" strike="noStrike">
                <a:solidFill>
                  <a:schemeClr val="dk1"/>
                </a:solidFill>
                <a:latin typeface="Courier New"/>
                <a:ea typeface="Courier New"/>
                <a:cs typeface="Courier New"/>
                <a:sym typeface="Courier New"/>
              </a:rPr>
              <a:t>Addition</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Subtraction</a:t>
            </a:r>
            <a:r>
              <a:rPr b="0" i="0" lang="en-US" sz="1800" u="none" cap="none" strike="noStrike">
                <a:solidFill>
                  <a:schemeClr val="dk1"/>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Multiplication</a:t>
            </a:r>
            <a:r>
              <a:rPr b="0" i="0" lang="en-US" sz="1800" u="none" cap="none" strike="noStrike">
                <a:solidFill>
                  <a:schemeClr val="dk1"/>
                </a:solidFill>
                <a:latin typeface="Calibri"/>
                <a:ea typeface="Calibri"/>
                <a:cs typeface="Calibri"/>
                <a:sym typeface="Calibri"/>
              </a:rPr>
              <a:t>, and </a:t>
            </a:r>
            <a:r>
              <a:rPr b="1" i="0" lang="en-US" sz="1800" u="none" cap="none" strike="noStrike">
                <a:solidFill>
                  <a:schemeClr val="dk1"/>
                </a:solidFill>
                <a:latin typeface="Courier New"/>
                <a:ea typeface="Courier New"/>
                <a:cs typeface="Courier New"/>
                <a:sym typeface="Courier New"/>
              </a:rPr>
              <a:t>Division</a:t>
            </a:r>
            <a:r>
              <a:rPr b="0" i="0" lang="en-US" sz="1800" u="none" cap="none" strike="noStrike">
                <a:solidFill>
                  <a:schemeClr val="dk1"/>
                </a:solidFill>
                <a:latin typeface="Courier New"/>
                <a:ea typeface="Courier New"/>
                <a:cs typeface="Courier New"/>
                <a:sym typeface="Courier New"/>
              </a:rPr>
              <a:t>:</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184" name="Google Shape;184;p14"/>
          <p:cNvSpPr txBox="1"/>
          <p:nvPr/>
        </p:nvSpPr>
        <p:spPr>
          <a:xfrm>
            <a:off x="2057400" y="1752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85" name="Google Shape;185;p14"/>
          <p:cNvSpPr txBox="1"/>
          <p:nvPr/>
        </p:nvSpPr>
        <p:spPr>
          <a:xfrm>
            <a:off x="2667000" y="2362200"/>
            <a:ext cx="6781800" cy="3962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delegate void Maths (int valOne, int valTwo);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class MathsDemo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Addition(int valOne, int valTwo)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result = valOne + valTwo;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Console.WriteLine("Addition: " + valOne + " + " +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valTwo + "= " + result);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Subtraction(int valOne, int valTwo)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result = valOne - valTwo;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Console.WriteLine("Subtraction: " + valOne + " - " +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valTwo + "= " + result);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Multiplication(int valOne, int valTwo)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result = valOne * valTwo;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Console.WriteLine("Multiplication: " + valOne + " * "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valTwo + "= " + result);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Calibri"/>
                <a:ea typeface="Calibri"/>
                <a:cs typeface="Calibri"/>
                <a:sym typeface="Calibri"/>
              </a:rPr>
              <a:t>Multicast Delegates 3-3</a:t>
            </a:r>
            <a:endParaRPr/>
          </a:p>
        </p:txBody>
      </p:sp>
      <p:sp>
        <p:nvSpPr>
          <p:cNvPr id="191" name="Google Shape;191;p1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92" name="Google Shape;192;p1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93" name="Google Shape;193;p1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94" name="Google Shape;194;p15"/>
          <p:cNvSpPr txBox="1"/>
          <p:nvPr/>
        </p:nvSpPr>
        <p:spPr>
          <a:xfrm>
            <a:off x="2133600" y="838200"/>
            <a:ext cx="7848600" cy="3124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Division(int valOne, int valTwo)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result = valOne / valTwo;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Console.WriteLine("Division: " + valOne + " / " +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valTwo + "= " + result);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Main(string[] args)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Maths objMaths = new Maths(Addition);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objMaths += new Maths(Subtraction);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objMaths += new Maths(Multiplication);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objMaths += new Maths(Division);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if (objMaths != null)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objMaths(20, 10); </a:t>
            </a:r>
            <a:endParaRPr b="0" i="0" sz="110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p:txBody>
      </p:sp>
      <p:sp>
        <p:nvSpPr>
          <p:cNvPr id="195" name="Google Shape;195;p15"/>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285750" lvl="0" marL="342900" marR="0" rtl="0" algn="l">
              <a:lnSpc>
                <a:spcPct val="90000"/>
              </a:lnSpc>
              <a:spcBef>
                <a:spcPts val="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delegate </a:t>
            </a:r>
            <a:r>
              <a:rPr b="1" i="0" lang="en-US" sz="1200" u="none" cap="none" strike="noStrike">
                <a:solidFill>
                  <a:srgbClr val="000000"/>
                </a:solidFill>
                <a:latin typeface="Arial"/>
                <a:ea typeface="Arial"/>
                <a:cs typeface="Arial"/>
                <a:sym typeface="Arial"/>
              </a:rPr>
              <a:t>Maths</a:t>
            </a:r>
            <a:r>
              <a:rPr b="0" i="0" lang="en-US" sz="1200" u="none" cap="none" strike="noStrike">
                <a:solidFill>
                  <a:srgbClr val="000000"/>
                </a:solidFill>
                <a:latin typeface="Calibri"/>
                <a:ea typeface="Calibri"/>
                <a:cs typeface="Calibri"/>
                <a:sym typeface="Calibri"/>
              </a:rPr>
              <a:t> is instantiated in the </a:t>
            </a:r>
            <a:r>
              <a:rPr b="0" i="0" lang="en-US" sz="1200" u="none" cap="none" strike="noStrike">
                <a:solidFill>
                  <a:srgbClr val="000000"/>
                </a:solidFill>
                <a:latin typeface="Arial"/>
                <a:ea typeface="Arial"/>
                <a:cs typeface="Arial"/>
                <a:sym typeface="Arial"/>
              </a:rPr>
              <a:t>Main()</a:t>
            </a:r>
            <a:r>
              <a:rPr b="0" i="0" lang="en-US" sz="1200" u="none" cap="none" strike="noStrike">
                <a:solidFill>
                  <a:srgbClr val="000000"/>
                </a:solidFill>
                <a:latin typeface="Calibri"/>
                <a:ea typeface="Calibri"/>
                <a:cs typeface="Calibri"/>
                <a:sym typeface="Calibri"/>
              </a:rPr>
              <a:t> method. Once the object is created, methods are added to it using the ‘+=’ assignment operator, which makes the delegate a multicast delegate.</a:t>
            </a:r>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The following figure shows the creation of a multicast delegate:</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pic>
        <p:nvPicPr>
          <p:cNvPr id="196" name="Google Shape;196;p15"/>
          <p:cNvPicPr preferRelativeResize="0"/>
          <p:nvPr/>
        </p:nvPicPr>
        <p:blipFill rotWithShape="1">
          <a:blip r:embed="rId3">
            <a:alphaModFix/>
          </a:blip>
          <a:srcRect b="0" l="0" r="0" t="0"/>
          <a:stretch/>
        </p:blipFill>
        <p:spPr>
          <a:xfrm>
            <a:off x="2819400" y="5029200"/>
            <a:ext cx="5562600" cy="129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System.Delegate</a:t>
            </a:r>
            <a:r>
              <a:rPr lang="en-US">
                <a:latin typeface="Calibri"/>
                <a:ea typeface="Calibri"/>
                <a:cs typeface="Calibri"/>
                <a:sym typeface="Calibri"/>
              </a:rPr>
              <a:t> Class 1-5</a:t>
            </a:r>
            <a:endParaRPr/>
          </a:p>
        </p:txBody>
      </p:sp>
      <p:sp>
        <p:nvSpPr>
          <p:cNvPr id="202" name="Google Shape;202;p1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03" name="Google Shape;203;p1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04" name="Google Shape;204;p1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05" name="Google Shape;205;p16"/>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Arial"/>
                <a:ea typeface="Arial"/>
                <a:cs typeface="Arial"/>
                <a:sym typeface="Arial"/>
              </a:rPr>
              <a:t>Delegate</a:t>
            </a:r>
            <a:r>
              <a:rPr b="0" i="0" lang="en-US" sz="2000" u="none" cap="none" strike="noStrike">
                <a:solidFill>
                  <a:srgbClr val="000000"/>
                </a:solidFill>
                <a:latin typeface="Calibri"/>
                <a:ea typeface="Calibri"/>
                <a:cs typeface="Calibri"/>
                <a:sym typeface="Calibri"/>
              </a:rPr>
              <a:t> class of the </a:t>
            </a:r>
            <a:r>
              <a:rPr b="0" i="0" lang="en-US" sz="2000" u="none" cap="none" strike="noStrike">
                <a:solidFill>
                  <a:srgbClr val="000000"/>
                </a:solidFill>
                <a:latin typeface="Arial"/>
                <a:ea typeface="Arial"/>
                <a:cs typeface="Arial"/>
                <a:sym typeface="Arial"/>
              </a:rPr>
              <a:t>System</a:t>
            </a:r>
            <a:r>
              <a:rPr b="0" i="0" lang="en-US" sz="2000" u="none" cap="none" strike="noStrike">
                <a:solidFill>
                  <a:srgbClr val="000000"/>
                </a:solidFill>
                <a:latin typeface="Calibri"/>
                <a:ea typeface="Calibri"/>
                <a:cs typeface="Calibri"/>
                <a:sym typeface="Calibri"/>
              </a:rPr>
              <a:t> namespace is a built-in class defined to create delegates in C#.</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 All delegates in C# implicitly inherit from the </a:t>
            </a:r>
            <a:r>
              <a:rPr b="0" i="0" lang="en-US" sz="2000" u="none" cap="none" strike="noStrike">
                <a:solidFill>
                  <a:srgbClr val="000000"/>
                </a:solidFill>
                <a:latin typeface="Arial"/>
                <a:ea typeface="Arial"/>
                <a:cs typeface="Arial"/>
                <a:sym typeface="Arial"/>
              </a:rPr>
              <a:t>Delegate</a:t>
            </a:r>
            <a:r>
              <a:rPr b="0" i="0" lang="en-US" sz="2000" u="none" cap="none" strike="noStrike">
                <a:solidFill>
                  <a:srgbClr val="000000"/>
                </a:solidFill>
                <a:latin typeface="Calibri"/>
                <a:ea typeface="Calibri"/>
                <a:cs typeface="Calibri"/>
                <a:sym typeface="Calibri"/>
              </a:rPr>
              <a:t> class. This is because the delegate keyword indicates to the compiler that the defined </a:t>
            </a:r>
            <a:r>
              <a:rPr b="0" i="0" lang="en-US" sz="2000" u="none" cap="none" strike="noStrike">
                <a:solidFill>
                  <a:srgbClr val="000000"/>
                </a:solidFill>
                <a:latin typeface="Arial"/>
                <a:ea typeface="Arial"/>
                <a:cs typeface="Arial"/>
                <a:sym typeface="Arial"/>
              </a:rPr>
              <a:t>delegate</a:t>
            </a:r>
            <a:r>
              <a:rPr b="0" i="0" lang="en-US" sz="2000" u="none" cap="none" strike="noStrike">
                <a:solidFill>
                  <a:srgbClr val="000000"/>
                </a:solidFill>
                <a:latin typeface="Calibri"/>
                <a:ea typeface="Calibri"/>
                <a:cs typeface="Calibri"/>
                <a:sym typeface="Calibri"/>
              </a:rPr>
              <a:t> in a program is to be derived from the Delegate class. The </a:t>
            </a:r>
            <a:r>
              <a:rPr b="0" i="0" lang="en-US" sz="2000" u="none" cap="none" strike="noStrike">
                <a:solidFill>
                  <a:srgbClr val="000000"/>
                </a:solidFill>
                <a:latin typeface="Arial"/>
                <a:ea typeface="Arial"/>
                <a:cs typeface="Arial"/>
                <a:sym typeface="Arial"/>
              </a:rPr>
              <a:t>Delegate </a:t>
            </a:r>
            <a:r>
              <a:rPr b="0" i="0" lang="en-US" sz="2000" u="none" cap="none" strike="noStrike">
                <a:solidFill>
                  <a:srgbClr val="000000"/>
                </a:solidFill>
                <a:latin typeface="Calibri"/>
                <a:ea typeface="Calibri"/>
                <a:cs typeface="Calibri"/>
                <a:sym typeface="Calibri"/>
              </a:rPr>
              <a:t>class provides various constructors, methods, and properties to create, manipulate, and retrieve </a:t>
            </a:r>
            <a:r>
              <a:rPr b="0" i="0" lang="en-US" sz="2000" u="none" cap="none" strike="noStrike">
                <a:solidFill>
                  <a:srgbClr val="000000"/>
                </a:solidFill>
                <a:latin typeface="Arial"/>
                <a:ea typeface="Arial"/>
                <a:cs typeface="Arial"/>
                <a:sym typeface="Arial"/>
              </a:rPr>
              <a:t>delegates</a:t>
            </a:r>
            <a:r>
              <a:rPr b="0" i="0" lang="en-US" sz="2000" u="none" cap="none" strike="noStrike">
                <a:solidFill>
                  <a:srgbClr val="000000"/>
                </a:solidFill>
                <a:latin typeface="Calibri"/>
                <a:ea typeface="Calibri"/>
                <a:cs typeface="Calibri"/>
                <a:sym typeface="Calibri"/>
              </a:rPr>
              <a:t> defined in a program.</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table lists the constructors defined in the </a:t>
            </a:r>
            <a:r>
              <a:rPr b="0" i="0" lang="en-US" sz="2000" u="none" cap="none" strike="noStrike">
                <a:solidFill>
                  <a:srgbClr val="000000"/>
                </a:solidFill>
                <a:latin typeface="Arial"/>
                <a:ea typeface="Arial"/>
                <a:cs typeface="Arial"/>
                <a:sym typeface="Arial"/>
              </a:rPr>
              <a:t>Delegate</a:t>
            </a:r>
            <a:r>
              <a:rPr b="0" i="0" lang="en-US" sz="2000" u="none" cap="none" strike="noStrike">
                <a:solidFill>
                  <a:srgbClr val="000000"/>
                </a:solidFill>
                <a:latin typeface="Calibri"/>
                <a:ea typeface="Calibri"/>
                <a:cs typeface="Calibri"/>
                <a:sym typeface="Calibri"/>
              </a:rPr>
              <a:t> class: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table lists the properties defined in the </a:t>
            </a:r>
            <a:r>
              <a:rPr b="0" i="0" lang="en-US" sz="2000" u="none" cap="none" strike="noStrike">
                <a:solidFill>
                  <a:srgbClr val="000000"/>
                </a:solidFill>
                <a:latin typeface="Arial"/>
                <a:ea typeface="Arial"/>
                <a:cs typeface="Arial"/>
                <a:sym typeface="Arial"/>
              </a:rPr>
              <a:t>Delegate</a:t>
            </a:r>
            <a:r>
              <a:rPr b="0" i="0" lang="en-US" sz="2000" u="none" cap="none" strike="noStrike">
                <a:solidFill>
                  <a:srgbClr val="000000"/>
                </a:solidFill>
                <a:latin typeface="Calibri"/>
                <a:ea typeface="Calibri"/>
                <a:cs typeface="Calibri"/>
                <a:sym typeface="Calibri"/>
              </a:rPr>
              <a:t> class: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70000"/>
              </a:lnSpc>
              <a:spcBef>
                <a:spcPts val="90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                                 </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graphicFrame>
        <p:nvGraphicFramePr>
          <p:cNvPr id="206" name="Google Shape;206;p16"/>
          <p:cNvGraphicFramePr/>
          <p:nvPr/>
        </p:nvGraphicFramePr>
        <p:xfrm>
          <a:off x="3048000" y="3240088"/>
          <a:ext cx="3000000" cy="3000000"/>
        </p:xfrm>
        <a:graphic>
          <a:graphicData uri="http://schemas.openxmlformats.org/drawingml/2006/table">
            <a:tbl>
              <a:tblPr>
                <a:noFill/>
                <a:tableStyleId>{274EC3B0-11BB-47E4-8DBC-10D0EC025DD1}</a:tableStyleId>
              </a:tblPr>
              <a:tblGrid>
                <a:gridCol w="2971800"/>
                <a:gridCol w="3276600"/>
              </a:tblGrid>
              <a:tr h="245350">
                <a:tc>
                  <a:txBody>
                    <a:bodyPr/>
                    <a:lstStyle/>
                    <a:p>
                      <a:pPr indent="0" lvl="0" marL="0" marR="0" rtl="0" algn="ctr">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Constructor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400"/>
                        <a:buFont typeface="Calibri"/>
                        <a:buNone/>
                      </a:pPr>
                      <a:r>
                        <a:rPr b="1" lang="en-US" sz="1400" u="none" cap="none" strike="noStrike">
                          <a:solidFill>
                            <a:srgbClr val="000000"/>
                          </a:solidFill>
                          <a:latin typeface="Calibri"/>
                          <a:ea typeface="Calibri"/>
                          <a:cs typeface="Calibri"/>
                          <a:sym typeface="Calibri"/>
                        </a:rPr>
                        <a:t>Description</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90675">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Delegate(object, string)</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Calls a method referenced by the object of the class given as the parameter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9675">
                <a:tc>
                  <a:txBody>
                    <a:bodyPr/>
                    <a:lstStyle/>
                    <a:p>
                      <a:pPr indent="0" lvl="0" marL="0" marR="0" rtl="0" algn="just">
                        <a:lnSpc>
                          <a:spcPct val="115000"/>
                        </a:lnSpc>
                        <a:spcBef>
                          <a:spcPts val="0"/>
                        </a:spcBef>
                        <a:spcAft>
                          <a:spcPts val="0"/>
                        </a:spcAft>
                        <a:buClr>
                          <a:srgbClr val="000000"/>
                        </a:buClr>
                        <a:buSzPts val="1400"/>
                        <a:buFont typeface="Courier New"/>
                        <a:buNone/>
                      </a:pPr>
                      <a:r>
                        <a:rPr lang="en-US" sz="1400" u="none" cap="none" strike="noStrike">
                          <a:solidFill>
                            <a:srgbClr val="000000"/>
                          </a:solidFill>
                          <a:latin typeface="Courier New"/>
                          <a:ea typeface="Courier New"/>
                          <a:cs typeface="Courier New"/>
                          <a:sym typeface="Courier New"/>
                        </a:rPr>
                        <a:t>Delegate(type, string)</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400"/>
                        <a:buFont typeface="Calibri"/>
                        <a:buNone/>
                      </a:pPr>
                      <a:r>
                        <a:rPr lang="en-US" sz="1400" u="none" cap="none" strike="noStrike">
                          <a:solidFill>
                            <a:srgbClr val="000000"/>
                          </a:solidFill>
                          <a:latin typeface="Calibri"/>
                          <a:ea typeface="Calibri"/>
                          <a:cs typeface="Calibri"/>
                          <a:sym typeface="Calibri"/>
                        </a:rPr>
                        <a:t>Calls a static method of the class given as the parameter</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graphicFrame>
        <p:nvGraphicFramePr>
          <p:cNvPr id="207" name="Google Shape;207;p16"/>
          <p:cNvGraphicFramePr/>
          <p:nvPr/>
        </p:nvGraphicFramePr>
        <p:xfrm>
          <a:off x="3124200" y="5194300"/>
          <a:ext cx="3000000" cy="3000000"/>
        </p:xfrm>
        <a:graphic>
          <a:graphicData uri="http://schemas.openxmlformats.org/drawingml/2006/table">
            <a:tbl>
              <a:tblPr>
                <a:noFill/>
                <a:tableStyleId>{274EC3B0-11BB-47E4-8DBC-10D0EC025DD1}</a:tableStyleId>
              </a:tblPr>
              <a:tblGrid>
                <a:gridCol w="1600200"/>
                <a:gridCol w="4648200"/>
              </a:tblGrid>
              <a:tr h="28030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Property</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894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Method</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Retrieves the referenced method</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606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Target</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Retrieves the object of the class in which the delegate invokes the referenced method</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System.Delegate</a:t>
            </a:r>
            <a:r>
              <a:rPr lang="en-US">
                <a:latin typeface="Calibri"/>
                <a:ea typeface="Calibri"/>
                <a:cs typeface="Calibri"/>
                <a:sym typeface="Calibri"/>
              </a:rPr>
              <a:t> Class 2-5</a:t>
            </a:r>
            <a:endParaRPr/>
          </a:p>
        </p:txBody>
      </p:sp>
      <p:sp>
        <p:nvSpPr>
          <p:cNvPr id="213" name="Google Shape;213;p1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14" name="Google Shape;214;p1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15" name="Google Shape;215;p1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16" name="Google Shape;216;p17"/>
          <p:cNvSpPr/>
          <p:nvPr/>
        </p:nvSpPr>
        <p:spPr>
          <a:xfrm>
            <a:off x="1752600" y="758825"/>
            <a:ext cx="8763000" cy="571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table lists some of the methods defined in the </a:t>
            </a:r>
            <a:r>
              <a:rPr b="0" i="0" lang="en-US" sz="2000" u="none" cap="none" strike="noStrike">
                <a:solidFill>
                  <a:schemeClr val="dk1"/>
                </a:solidFill>
                <a:latin typeface="Courier New"/>
                <a:ea typeface="Courier New"/>
                <a:cs typeface="Courier New"/>
                <a:sym typeface="Courier New"/>
              </a:rPr>
              <a:t>Delegate</a:t>
            </a:r>
            <a:r>
              <a:rPr b="0" i="0" lang="en-US" sz="2000" u="none" cap="none" strike="noStrike">
                <a:solidFill>
                  <a:schemeClr val="dk1"/>
                </a:solidFill>
                <a:latin typeface="Calibri"/>
                <a:ea typeface="Calibri"/>
                <a:cs typeface="Calibri"/>
                <a:sym typeface="Calibri"/>
              </a:rPr>
              <a:t> class:</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code demonstrates the use of some of the properties and methods of the built-in </a:t>
            </a:r>
            <a:r>
              <a:rPr b="0" i="0" lang="en-US" sz="2000" u="none" cap="none" strike="noStrike">
                <a:solidFill>
                  <a:schemeClr val="dk1"/>
                </a:solidFill>
                <a:latin typeface="Courier New"/>
                <a:ea typeface="Courier New"/>
                <a:cs typeface="Courier New"/>
                <a:sym typeface="Courier New"/>
              </a:rPr>
              <a:t>Delegate</a:t>
            </a:r>
            <a:r>
              <a:rPr b="0" i="0" lang="en-US" sz="2000" u="none" cap="none" strike="noStrike">
                <a:solidFill>
                  <a:schemeClr val="dk1"/>
                </a:solidFill>
                <a:latin typeface="Calibri"/>
                <a:ea typeface="Calibri"/>
                <a:cs typeface="Calibri"/>
                <a:sym typeface="Calibri"/>
              </a:rPr>
              <a:t> class:</a:t>
            </a:r>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graphicFrame>
        <p:nvGraphicFramePr>
          <p:cNvPr id="217" name="Google Shape;217;p17"/>
          <p:cNvGraphicFramePr/>
          <p:nvPr/>
        </p:nvGraphicFramePr>
        <p:xfrm>
          <a:off x="2171700" y="1219200"/>
          <a:ext cx="3000000" cy="3000000"/>
        </p:xfrm>
        <a:graphic>
          <a:graphicData uri="http://schemas.openxmlformats.org/drawingml/2006/table">
            <a:tbl>
              <a:tblPr>
                <a:noFill/>
                <a:tableStyleId>{274EC3B0-11BB-47E4-8DBC-10D0EC025DD1}</a:tableStyleId>
              </a:tblPr>
              <a:tblGrid>
                <a:gridCol w="2819400"/>
                <a:gridCol w="5029200"/>
              </a:tblGrid>
              <a:tr h="321575">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Method</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Description</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88025">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Clone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Makes a copy of the current delegate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10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Combine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Merges the invocation lists of the multicast delegates</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CreateDelegate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Declares and initializes a delegate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10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DynamicInvoke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Calls the referenced method at run-time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800">
                <a:tc>
                  <a:txBody>
                    <a:bodyPr/>
                    <a:lstStyle/>
                    <a:p>
                      <a:pPr indent="0" lvl="0" marL="0" marR="0" rtl="0" algn="just">
                        <a:lnSpc>
                          <a:spcPct val="115000"/>
                        </a:lnSpc>
                        <a:spcBef>
                          <a:spcPts val="0"/>
                        </a:spcBef>
                        <a:spcAft>
                          <a:spcPts val="0"/>
                        </a:spcAft>
                        <a:buClr>
                          <a:srgbClr val="000000"/>
                        </a:buClr>
                        <a:buSzPts val="1600"/>
                        <a:buFont typeface="Courier New"/>
                        <a:buNone/>
                      </a:pPr>
                      <a:r>
                        <a:rPr lang="en-US" sz="1600" u="none" cap="none" strike="noStrike">
                          <a:solidFill>
                            <a:srgbClr val="000000"/>
                          </a:solidFill>
                          <a:latin typeface="Courier New"/>
                          <a:ea typeface="Courier New"/>
                          <a:cs typeface="Courier New"/>
                          <a:sym typeface="Courier New"/>
                        </a:rPr>
                        <a:t>GetInvocationList</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Retrieves the invocation list of the current delegate</a:t>
                      </a:r>
                      <a:endParaRPr sz="18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
        <p:nvSpPr>
          <p:cNvPr id="218" name="Google Shape;218;p17"/>
          <p:cNvSpPr txBox="1"/>
          <p:nvPr/>
        </p:nvSpPr>
        <p:spPr>
          <a:xfrm>
            <a:off x="3657600" y="4087813"/>
            <a:ext cx="5791200" cy="2438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delegate void Messenger(int value);</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class CompositeDelegates</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EvenNumbers(int value)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Console.Write("Even Numbers: ");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 (int i = 2; i &lt;= value; i+=2)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Console.Write(i + " ");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void OddNumbers(int value)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p:txBody>
      </p:sp>
      <p:sp>
        <p:nvSpPr>
          <p:cNvPr id="219" name="Google Shape;219;p17"/>
          <p:cNvSpPr txBox="1"/>
          <p:nvPr/>
        </p:nvSpPr>
        <p:spPr>
          <a:xfrm>
            <a:off x="2133600" y="408781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System.Delegate</a:t>
            </a:r>
            <a:r>
              <a:rPr lang="en-US">
                <a:latin typeface="Calibri"/>
                <a:ea typeface="Calibri"/>
                <a:cs typeface="Calibri"/>
                <a:sym typeface="Calibri"/>
              </a:rPr>
              <a:t> Class 3-5</a:t>
            </a:r>
            <a:endParaRPr/>
          </a:p>
        </p:txBody>
      </p:sp>
      <p:sp>
        <p:nvSpPr>
          <p:cNvPr id="225" name="Google Shape;225;p1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26" name="Google Shape;226;p1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27" name="Google Shape;227;p1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28" name="Google Shape;228;p18"/>
          <p:cNvSpPr txBox="1"/>
          <p:nvPr/>
        </p:nvSpPr>
        <p:spPr>
          <a:xfrm>
            <a:off x="2819400" y="914400"/>
            <a:ext cx="6248400" cy="5334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Console.Write("Odd Numbers: ");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 (int i = 1; i &lt;= value; i += 2)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 (i + " "); </a:t>
            </a:r>
            <a:endParaRPr b="0" i="0" sz="1100" u="none" cap="none" strike="noStrike">
              <a:solidFill>
                <a:srgbClr val="000000"/>
              </a:solidFill>
              <a:latin typeface="Calibri"/>
              <a:ea typeface="Calibri"/>
              <a:cs typeface="Calibri"/>
              <a:sym typeface="Calibri"/>
            </a:endParaRPr>
          </a:p>
          <a:p>
            <a:pPr indent="8001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Start(int number)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CompositeDelegates objComposite = new CompositeDelegates();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Messenger objDisplayOne = new Messenger(EvenNumbers);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Messenger objDisplayTwo = new Messenger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(objComposite.OddNumbers);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Messenger objDisplayComposite =</a:t>
            </a:r>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(Messenger)Delegate.Combine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(objDisplayOne, objDisplayTwo);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objDisplayComposite(number);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Object obj = objDisplayComposite.Method.ToString();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if (obj != null)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 ("The delegate invokes an instance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method: " + obj);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else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12001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 ("The delegate invokes only </a:t>
            </a:r>
            <a:endParaRPr b="0" i="0" sz="1100" u="none" cap="none" strike="noStrike">
              <a:solidFill>
                <a:srgbClr val="000000"/>
              </a:solidFill>
              <a:latin typeface="Calibri"/>
              <a:ea typeface="Calibri"/>
              <a:cs typeface="Calibri"/>
              <a:sym typeface="Calibri"/>
            </a:endParaRPr>
          </a:p>
          <a:p>
            <a:pPr indent="12001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methods");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1028700" lvl="0" marL="0" marR="0" rtl="0" algn="l">
              <a:lnSpc>
                <a:spcPct val="138125"/>
              </a:lnSpc>
              <a:spcBef>
                <a:spcPts val="200"/>
              </a:spcBef>
              <a:spcAft>
                <a:spcPts val="0"/>
              </a:spcAft>
              <a:buClr>
                <a:srgbClr val="000000"/>
              </a:buClr>
              <a:buSzPts val="800"/>
              <a:buFont typeface="Courier New"/>
              <a:buNone/>
            </a:pPr>
            <a:r>
              <a:rPr b="0" i="0" lang="en-US" sz="800" u="none" cap="none" strike="noStrike">
                <a:solidFill>
                  <a:srgbClr val="000000"/>
                </a:solidFill>
                <a:latin typeface="Courier New"/>
                <a:ea typeface="Courier New"/>
                <a:cs typeface="Courier New"/>
                <a:sym typeface="Courier New"/>
              </a:rPr>
              <a:t> </a:t>
            </a:r>
            <a:endParaRPr b="0" i="0" sz="800" u="none" cap="none" strike="noStrike">
              <a:solidFill>
                <a:srgbClr val="000000"/>
              </a:solidFill>
              <a:latin typeface="Calibri"/>
              <a:ea typeface="Calibri"/>
              <a:cs typeface="Calibri"/>
              <a:sym typeface="Calibri"/>
            </a:endParaRPr>
          </a:p>
          <a:p>
            <a:pPr indent="628650" lvl="0" marL="0" marR="0" rtl="0" algn="l">
              <a:lnSpc>
                <a:spcPct val="138125"/>
              </a:lnSpc>
              <a:spcBef>
                <a:spcPts val="20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System.Delegate</a:t>
            </a:r>
            <a:r>
              <a:rPr lang="en-US">
                <a:latin typeface="Calibri"/>
                <a:ea typeface="Calibri"/>
                <a:cs typeface="Calibri"/>
                <a:sym typeface="Calibri"/>
              </a:rPr>
              <a:t> Class 4-5</a:t>
            </a:r>
            <a:endParaRPr/>
          </a:p>
        </p:txBody>
      </p:sp>
      <p:sp>
        <p:nvSpPr>
          <p:cNvPr id="234" name="Google Shape;234;p1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35" name="Google Shape;235;p1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36" name="Google Shape;236;p1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37" name="Google Shape;237;p19"/>
          <p:cNvSpPr txBox="1"/>
          <p:nvPr/>
        </p:nvSpPr>
        <p:spPr>
          <a:xfrm>
            <a:off x="2133600" y="838200"/>
            <a:ext cx="7848600" cy="2819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void Main(string[] args)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int value = 0;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Console.WriteLine("Enter the values till which you want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to display even and odd numbers");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try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value = Convert.ToInt32(Console.ReadLine());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catch (FormatException objFormat)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10858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Console.WriteLine("Error: " + objFormat);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Start(value);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p:txBody>
      </p:sp>
      <p:sp>
        <p:nvSpPr>
          <p:cNvPr id="238" name="Google Shape;238;p19"/>
          <p:cNvSpPr/>
          <p:nvPr/>
        </p:nvSpPr>
        <p:spPr>
          <a:xfrm>
            <a:off x="1676400" y="762001"/>
            <a:ext cx="8686800" cy="5641975"/>
          </a:xfrm>
          <a:prstGeom prst="rect">
            <a:avLst/>
          </a:prstGeom>
          <a:noFill/>
          <a:ln>
            <a:noFill/>
          </a:ln>
        </p:spPr>
        <p:txBody>
          <a:bodyPr anchorCtr="0" anchor="t" bIns="45700" lIns="91425" spcFirstLastPara="1" rIns="91425" wrap="square" tIns="45700">
            <a:noAutofit/>
          </a:bodyPr>
          <a:lstStyle/>
          <a:p>
            <a:pPr indent="-279400" lvl="0" marL="342900" marR="0" rtl="0" algn="l">
              <a:lnSpc>
                <a:spcPct val="90000"/>
              </a:lnSpc>
              <a:spcBef>
                <a:spcPts val="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In the code:</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chemeClr val="dk1"/>
                </a:solidFill>
                <a:latin typeface="Calibri"/>
                <a:ea typeface="Calibri"/>
                <a:cs typeface="Calibri"/>
                <a:sym typeface="Calibri"/>
              </a:rPr>
              <a:t>The delegate </a:t>
            </a:r>
            <a:r>
              <a:rPr b="1" i="0" lang="en-US" sz="1800" u="none" cap="none" strike="noStrike">
                <a:solidFill>
                  <a:schemeClr val="dk1"/>
                </a:solidFill>
                <a:latin typeface="Courier New"/>
                <a:ea typeface="Courier New"/>
                <a:cs typeface="Courier New"/>
                <a:sym typeface="Courier New"/>
              </a:rPr>
              <a:t>Messenger</a:t>
            </a:r>
            <a:r>
              <a:rPr b="0" i="0" lang="en-US" sz="1800" u="none" cap="none" strike="noStrike">
                <a:solidFill>
                  <a:schemeClr val="dk1"/>
                </a:solidFill>
                <a:latin typeface="Calibri"/>
                <a:ea typeface="Calibri"/>
                <a:cs typeface="Calibri"/>
                <a:sym typeface="Calibri"/>
              </a:rPr>
              <a:t> is instantiated in the </a:t>
            </a:r>
            <a:r>
              <a:rPr b="1" i="0" lang="en-US" sz="1800" u="none" cap="none" strike="noStrike">
                <a:solidFill>
                  <a:schemeClr val="dk1"/>
                </a:solidFill>
                <a:latin typeface="Courier New"/>
                <a:ea typeface="Courier New"/>
                <a:cs typeface="Courier New"/>
                <a:sym typeface="Courier New"/>
              </a:rPr>
              <a:t>Start() </a:t>
            </a:r>
            <a:r>
              <a:rPr b="0" i="0" lang="en-US" sz="1800" u="none" cap="none" strike="noStrike">
                <a:solidFill>
                  <a:schemeClr val="dk1"/>
                </a:solidFill>
                <a:latin typeface="Calibri"/>
                <a:ea typeface="Calibri"/>
                <a:cs typeface="Calibri"/>
                <a:sym typeface="Calibri"/>
              </a:rPr>
              <a:t>method. </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chemeClr val="dk1"/>
                </a:solidFill>
                <a:latin typeface="Calibri"/>
                <a:ea typeface="Calibri"/>
                <a:cs typeface="Calibri"/>
                <a:sym typeface="Calibri"/>
              </a:rPr>
              <a:t>An instance of the delegate,</a:t>
            </a:r>
            <a:r>
              <a:rPr b="1" i="0" lang="en-US" sz="1800" u="none" cap="none" strike="noStrike">
                <a:solidFill>
                  <a:schemeClr val="dk1"/>
                </a:solidFill>
                <a:latin typeface="Courier New"/>
                <a:ea typeface="Courier New"/>
                <a:cs typeface="Courier New"/>
                <a:sym typeface="Courier New"/>
              </a:rPr>
              <a:t> objDisplayOne</a:t>
            </a:r>
            <a:r>
              <a:rPr b="0" i="0" lang="en-US" sz="1800" u="none" cap="none" strike="noStrike">
                <a:solidFill>
                  <a:schemeClr val="dk1"/>
                </a:solidFill>
                <a:latin typeface="Calibri"/>
                <a:ea typeface="Calibri"/>
                <a:cs typeface="Calibri"/>
                <a:sym typeface="Calibri"/>
              </a:rPr>
              <a:t>, takes the static method, </a:t>
            </a:r>
            <a:r>
              <a:rPr b="1" i="0" lang="en-US" sz="1800" u="none" cap="none" strike="noStrike">
                <a:solidFill>
                  <a:schemeClr val="dk1"/>
                </a:solidFill>
                <a:latin typeface="Courier New"/>
                <a:ea typeface="Courier New"/>
                <a:cs typeface="Courier New"/>
                <a:sym typeface="Courier New"/>
              </a:rPr>
              <a:t>EvenNumbers(), </a:t>
            </a:r>
            <a:r>
              <a:rPr b="0" i="0" lang="en-US" sz="1800" u="none" cap="none" strike="noStrike">
                <a:solidFill>
                  <a:schemeClr val="dk1"/>
                </a:solidFill>
                <a:latin typeface="Calibri"/>
                <a:ea typeface="Calibri"/>
                <a:cs typeface="Calibri"/>
                <a:sym typeface="Calibri"/>
              </a:rPr>
              <a:t>as a parameter, and another instance of the delegate, </a:t>
            </a:r>
            <a:r>
              <a:rPr b="1" i="0" lang="en-US" sz="1800" u="none" cap="none" strike="noStrike">
                <a:solidFill>
                  <a:schemeClr val="dk1"/>
                </a:solidFill>
                <a:latin typeface="Courier New"/>
                <a:ea typeface="Courier New"/>
                <a:cs typeface="Courier New"/>
                <a:sym typeface="Courier New"/>
              </a:rPr>
              <a:t>objDisplayTwo, </a:t>
            </a:r>
            <a:r>
              <a:rPr b="0" i="0" lang="en-US" sz="1800" u="none" cap="none" strike="noStrike">
                <a:solidFill>
                  <a:schemeClr val="dk1"/>
                </a:solidFill>
                <a:latin typeface="Calibri"/>
                <a:ea typeface="Calibri"/>
                <a:cs typeface="Calibri"/>
                <a:sym typeface="Calibri"/>
              </a:rPr>
              <a:t>takes the non-static method, </a:t>
            </a:r>
            <a:r>
              <a:rPr b="1" i="0" lang="en-US" sz="1800" u="none" cap="none" strike="noStrike">
                <a:solidFill>
                  <a:schemeClr val="dk1"/>
                </a:solidFill>
                <a:latin typeface="Courier New"/>
                <a:ea typeface="Courier New"/>
                <a:cs typeface="Courier New"/>
                <a:sym typeface="Courier New"/>
              </a:rPr>
              <a:t>OddNumbers(), </a:t>
            </a:r>
            <a:r>
              <a:rPr b="0" i="0" lang="en-US" sz="1800" u="none" cap="none" strike="noStrike">
                <a:solidFill>
                  <a:schemeClr val="dk1"/>
                </a:solidFill>
                <a:latin typeface="Calibri"/>
                <a:ea typeface="Calibri"/>
                <a:cs typeface="Calibri"/>
                <a:sym typeface="Calibri"/>
              </a:rPr>
              <a:t>as a parameter by using the instance of the class. </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chemeClr val="dk1"/>
                </a:solidFill>
                <a:latin typeface="Calibri"/>
                <a:ea typeface="Calibri"/>
                <a:cs typeface="Calibri"/>
                <a:sym typeface="Calibri"/>
              </a:rPr>
              <a:t>The </a:t>
            </a:r>
            <a:r>
              <a:rPr b="0" i="0" lang="en-US" sz="1800" u="none" cap="none" strike="noStrike">
                <a:solidFill>
                  <a:schemeClr val="dk1"/>
                </a:solidFill>
                <a:latin typeface="Courier New"/>
                <a:ea typeface="Courier New"/>
                <a:cs typeface="Courier New"/>
                <a:sym typeface="Courier New"/>
              </a:rPr>
              <a:t>Combine() </a:t>
            </a:r>
            <a:r>
              <a:rPr b="0" i="0" lang="en-US" sz="1800" u="none" cap="none" strike="noStrike">
                <a:solidFill>
                  <a:schemeClr val="dk1"/>
                </a:solidFill>
                <a:latin typeface="Calibri"/>
                <a:ea typeface="Calibri"/>
                <a:cs typeface="Calibri"/>
                <a:sym typeface="Calibri"/>
              </a:rPr>
              <a:t>method merges the delegates provided in the list within the parentheses. </a:t>
            </a:r>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Objectives </a:t>
            </a:r>
            <a:endParaRPr/>
          </a:p>
        </p:txBody>
      </p:sp>
      <p:sp>
        <p:nvSpPr>
          <p:cNvPr id="31" name="Google Shape;31;p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177800" lvl="0" marL="228600" marR="0" rtl="0" algn="l">
              <a:lnSpc>
                <a:spcPct val="90000"/>
              </a:lnSpc>
              <a:spcBef>
                <a:spcPts val="0"/>
              </a:spcBef>
              <a:spcAft>
                <a:spcPts val="0"/>
              </a:spcAft>
              <a:buClr>
                <a:schemeClr val="dk1"/>
              </a:buClr>
              <a:buSzPts val="2800"/>
              <a:buFont typeface="Noto Sans Symbols"/>
              <a:buChar char="⮚"/>
            </a:pPr>
            <a:r>
              <a:rPr lang="en-US">
                <a:latin typeface="Calibri"/>
                <a:ea typeface="Calibri"/>
                <a:cs typeface="Calibri"/>
                <a:sym typeface="Calibri"/>
              </a:rPr>
              <a:t>Explain delegates</a:t>
            </a:r>
            <a:endParaRPr/>
          </a:p>
          <a:p>
            <a:pPr indent="-177800" lvl="0" marL="228600" marR="0" rtl="0" algn="l">
              <a:lnSpc>
                <a:spcPct val="90000"/>
              </a:lnSpc>
              <a:spcBef>
                <a:spcPts val="1000"/>
              </a:spcBef>
              <a:spcAft>
                <a:spcPts val="0"/>
              </a:spcAft>
              <a:buClr>
                <a:schemeClr val="dk1"/>
              </a:buClr>
              <a:buSzPts val="2800"/>
              <a:buFont typeface="Noto Sans Symbols"/>
              <a:buChar char="⮚"/>
            </a:pPr>
            <a:r>
              <a:rPr lang="en-US">
                <a:latin typeface="Calibri"/>
                <a:ea typeface="Calibri"/>
                <a:cs typeface="Calibri"/>
                <a:sym typeface="Calibri"/>
              </a:rPr>
              <a:t>Explain events</a:t>
            </a:r>
            <a:endParaRPr/>
          </a:p>
          <a:p>
            <a:pPr indent="-177800" lvl="0" marL="228600" marR="0" rtl="0" algn="l">
              <a:lnSpc>
                <a:spcPct val="90000"/>
              </a:lnSpc>
              <a:spcBef>
                <a:spcPts val="1000"/>
              </a:spcBef>
              <a:spcAft>
                <a:spcPts val="0"/>
              </a:spcAft>
              <a:buClr>
                <a:schemeClr val="dk1"/>
              </a:buClr>
              <a:buSzPts val="2800"/>
              <a:buFont typeface="Noto Sans Symbols"/>
              <a:buChar char="⮚"/>
            </a:pPr>
            <a:r>
              <a:rPr lang="en-US">
                <a:latin typeface="Calibri"/>
                <a:ea typeface="Calibri"/>
                <a:cs typeface="Calibri"/>
                <a:sym typeface="Calibri"/>
              </a:rPr>
              <a:t>Define and describe collections</a:t>
            </a:r>
            <a:endParaRPr/>
          </a:p>
          <a:p>
            <a:pPr indent="0" lvl="0" marL="228600" marR="0" rtl="0" algn="l">
              <a:lnSpc>
                <a:spcPct val="90000"/>
              </a:lnSpc>
              <a:spcBef>
                <a:spcPts val="1000"/>
              </a:spcBef>
              <a:spcAft>
                <a:spcPts val="0"/>
              </a:spcAft>
              <a:buClr>
                <a:schemeClr val="dk1"/>
              </a:buClr>
              <a:buSzPts val="2800"/>
              <a:buFont typeface="Noto Sans Symbols"/>
              <a:buNone/>
            </a:pPr>
            <a:r>
              <a:t/>
            </a:r>
            <a:endParaRPr/>
          </a:p>
        </p:txBody>
      </p:sp>
      <p:sp>
        <p:nvSpPr>
          <p:cNvPr id="32" name="Google Shape;32;p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3" name="Google Shape;33;p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4" name="Google Shape;34;p2"/>
          <p:cNvSpPr/>
          <p:nvPr/>
        </p:nvSpPr>
        <p:spPr>
          <a:xfrm>
            <a:off x="1752600" y="914400"/>
            <a:ext cx="8153400" cy="1524000"/>
          </a:xfrm>
          <a:prstGeom prst="rect">
            <a:avLst/>
          </a:prstGeom>
          <a:noFill/>
          <a:ln>
            <a:noFill/>
          </a:ln>
        </p:spPr>
        <p:txBody>
          <a:bodyPr anchorCtr="0" anchor="t" bIns="45700" lIns="91425" spcFirstLastPara="1" rIns="91425" wrap="square" tIns="45700">
            <a:noAutofit/>
          </a:bodyPr>
          <a:lstStyle/>
          <a:p>
            <a:pPr indent="-279400" lvl="0" marL="342900" marR="0" rtl="0" algn="l">
              <a:lnSpc>
                <a:spcPct val="90000"/>
              </a:lnSpc>
              <a:spcBef>
                <a:spcPts val="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pic>
        <p:nvPicPr>
          <p:cNvPr id="35" name="Google Shape;35;p2"/>
          <p:cNvPicPr preferRelativeResize="0"/>
          <p:nvPr/>
        </p:nvPicPr>
        <p:blipFill rotWithShape="1">
          <a:blip r:embed="rId3">
            <a:alphaModFix/>
          </a:blip>
          <a:srcRect b="0" l="0" r="0" t="0"/>
          <a:stretch/>
        </p:blipFill>
        <p:spPr>
          <a:xfrm>
            <a:off x="6886576" y="1295400"/>
            <a:ext cx="1800225" cy="1828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System.Delegate</a:t>
            </a:r>
            <a:r>
              <a:rPr lang="en-US">
                <a:latin typeface="Calibri"/>
                <a:ea typeface="Calibri"/>
                <a:cs typeface="Calibri"/>
                <a:sym typeface="Calibri"/>
              </a:rPr>
              <a:t> Class 5-5</a:t>
            </a:r>
            <a:endParaRPr/>
          </a:p>
        </p:txBody>
      </p:sp>
      <p:sp>
        <p:nvSpPr>
          <p:cNvPr id="244" name="Google Shape;244;p2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45" name="Google Shape;245;p2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46" name="Google Shape;246;p2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47" name="Google Shape;247;p20"/>
          <p:cNvSpPr/>
          <p:nvPr/>
        </p:nvSpPr>
        <p:spPr>
          <a:xfrm>
            <a:off x="1752600" y="835026"/>
            <a:ext cx="81534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a:t>
            </a:r>
            <a:r>
              <a:rPr b="0" i="0" lang="en-US" sz="1800" u="none" cap="none" strike="noStrike">
                <a:solidFill>
                  <a:schemeClr val="dk1"/>
                </a:solidFill>
                <a:latin typeface="Courier New"/>
                <a:ea typeface="Courier New"/>
                <a:cs typeface="Courier New"/>
                <a:sym typeface="Courier New"/>
              </a:rPr>
              <a:t>Method </a:t>
            </a:r>
            <a:r>
              <a:rPr b="0" i="0" lang="en-US" sz="1800" u="none" cap="none" strike="noStrike">
                <a:solidFill>
                  <a:schemeClr val="dk1"/>
                </a:solidFill>
                <a:latin typeface="Calibri"/>
                <a:ea typeface="Calibri"/>
                <a:cs typeface="Calibri"/>
                <a:sym typeface="Calibri"/>
              </a:rPr>
              <a:t>property checks whether the program contains instance methods or static methods. If the program contains only static methods, then the Method property returns a null value.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a:t>
            </a:r>
            <a:r>
              <a:rPr b="0" i="0" lang="en-US" sz="1800" u="none" cap="none" strike="noStrike">
                <a:solidFill>
                  <a:schemeClr val="dk1"/>
                </a:solidFill>
                <a:latin typeface="Courier New"/>
                <a:ea typeface="Courier New"/>
                <a:cs typeface="Courier New"/>
                <a:sym typeface="Courier New"/>
              </a:rPr>
              <a:t>Main() </a:t>
            </a:r>
            <a:r>
              <a:rPr b="0" i="0" lang="en-US" sz="1800" u="none" cap="none" strike="noStrike">
                <a:solidFill>
                  <a:schemeClr val="dk1"/>
                </a:solidFill>
                <a:latin typeface="Calibri"/>
                <a:ea typeface="Calibri"/>
                <a:cs typeface="Calibri"/>
                <a:sym typeface="Calibri"/>
              </a:rPr>
              <a:t>method allows the user to enter a value. The </a:t>
            </a:r>
            <a:r>
              <a:rPr b="1" i="0" lang="en-US" sz="1800" u="none" cap="none" strike="noStrike">
                <a:solidFill>
                  <a:schemeClr val="dk1"/>
                </a:solidFill>
                <a:latin typeface="Courier New"/>
                <a:ea typeface="Courier New"/>
                <a:cs typeface="Courier New"/>
                <a:sym typeface="Courier New"/>
              </a:rPr>
              <a:t>Start() </a:t>
            </a:r>
            <a:r>
              <a:rPr b="0" i="0" lang="en-US" sz="1800" u="none" cap="none" strike="noStrike">
                <a:solidFill>
                  <a:schemeClr val="dk1"/>
                </a:solidFill>
                <a:latin typeface="Calibri"/>
                <a:ea typeface="Calibri"/>
                <a:cs typeface="Calibri"/>
                <a:sym typeface="Calibri"/>
              </a:rPr>
              <a:t>method is called by passing this value as a parameter. This value is again passed to the instance of the class </a:t>
            </a:r>
            <a:r>
              <a:rPr b="1" i="0" lang="en-US" sz="1800" u="none" cap="none" strike="noStrike">
                <a:solidFill>
                  <a:schemeClr val="dk1"/>
                </a:solidFill>
                <a:latin typeface="Courier New"/>
                <a:ea typeface="Courier New"/>
                <a:cs typeface="Courier New"/>
                <a:sym typeface="Courier New"/>
              </a:rPr>
              <a:t>CompositeDelegates </a:t>
            </a:r>
            <a:r>
              <a:rPr b="0" i="0" lang="en-US" sz="1800" u="none" cap="none" strike="noStrike">
                <a:solidFill>
                  <a:schemeClr val="dk1"/>
                </a:solidFill>
                <a:latin typeface="Calibri"/>
                <a:ea typeface="Calibri"/>
                <a:cs typeface="Calibri"/>
                <a:sym typeface="Calibri"/>
              </a:rPr>
              <a:t>as a parameter, which in turn invokes both the delegates.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code displays even and odd numbers within the specified range by invoking the appropriate methods.</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shows the use of some of the properties and methods of the </a:t>
            </a:r>
            <a:r>
              <a:rPr b="0" i="0" lang="en-US" sz="1800" u="none" cap="none" strike="noStrike">
                <a:solidFill>
                  <a:schemeClr val="dk1"/>
                </a:solidFill>
                <a:latin typeface="Courier New"/>
                <a:ea typeface="Courier New"/>
                <a:cs typeface="Courier New"/>
                <a:sym typeface="Courier New"/>
              </a:rPr>
              <a:t>Delegate</a:t>
            </a:r>
            <a:r>
              <a:rPr b="0" i="0" lang="en-US" sz="1800" u="none" cap="none" strike="noStrike">
                <a:solidFill>
                  <a:schemeClr val="dk1"/>
                </a:solidFill>
                <a:latin typeface="Calibri"/>
                <a:ea typeface="Calibri"/>
                <a:cs typeface="Calibri"/>
                <a:sym typeface="Calibri"/>
              </a:rPr>
              <a:t> class: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descr="Capture1210.PNG" id="248" name="Google Shape;248;p20"/>
          <p:cNvPicPr preferRelativeResize="0"/>
          <p:nvPr/>
        </p:nvPicPr>
        <p:blipFill rotWithShape="1">
          <a:blip r:embed="rId3">
            <a:alphaModFix/>
          </a:blip>
          <a:srcRect b="0" l="0" r="0" t="0"/>
          <a:stretch/>
        </p:blipFill>
        <p:spPr>
          <a:xfrm>
            <a:off x="2514600" y="3886201"/>
            <a:ext cx="6858000" cy="18653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Events</a:t>
            </a:r>
            <a:endParaRPr/>
          </a:p>
        </p:txBody>
      </p:sp>
      <p:sp>
        <p:nvSpPr>
          <p:cNvPr id="254" name="Google Shape;254;p2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55" name="Google Shape;255;p2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56" name="Google Shape;256;p2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57" name="Google Shape;257;p21"/>
          <p:cNvSpPr/>
          <p:nvPr/>
        </p:nvSpPr>
        <p:spPr>
          <a:xfrm>
            <a:off x="1752600" y="758825"/>
            <a:ext cx="8686800" cy="571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Consider a group of people at a party playing Bingo. When a number is called, the participants check if the number is on their cards whereas the non-participants go about their business, enjoying other activities.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If this situation is analyzed from a programmer’s perspective, the calling of the number corresponds to the occurrence of an event.</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notification about the event is given by the announcer.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Here, the people playing the game are paying attention (subscribing) to what the announcer (the source of the event) has to say (notify).</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Similarly, in C#, events allow an object (source of the event) to notify other objects (subscribers) about the event (a change having occurred).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depicts the concept of events: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descr="Capture1213.PNG" id="258" name="Google Shape;258;p21"/>
          <p:cNvPicPr preferRelativeResize="0"/>
          <p:nvPr/>
        </p:nvPicPr>
        <p:blipFill rotWithShape="1">
          <a:blip r:embed="rId3">
            <a:alphaModFix/>
          </a:blip>
          <a:srcRect b="0" l="0" r="0" t="3226"/>
          <a:stretch/>
        </p:blipFill>
        <p:spPr>
          <a:xfrm>
            <a:off x="3581400" y="3886200"/>
            <a:ext cx="4572000" cy="2590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Features</a:t>
            </a:r>
            <a:endParaRPr/>
          </a:p>
        </p:txBody>
      </p:sp>
      <p:sp>
        <p:nvSpPr>
          <p:cNvPr id="264" name="Google Shape;264;p2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65" name="Google Shape;265;p2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66" name="Google Shape;266;p2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67" name="Google Shape;267;p22"/>
          <p:cNvSpPr/>
          <p:nvPr/>
        </p:nvSpPr>
        <p:spPr>
          <a:xfrm>
            <a:off x="1752600" y="758826"/>
            <a:ext cx="81534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An event is a user-generated or system-generated action that enables the required objects to notify other objects or classes to handle the event. Events in C# have the following features: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Events can be used to perform customized actions that are not already supported by C#.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Events are widely used in creating GUI based applications, where events such as, selecting an item from a list and closing a window are tracked.</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grpSp>
        <p:nvGrpSpPr>
          <p:cNvPr id="268" name="Google Shape;268;p22"/>
          <p:cNvGrpSpPr/>
          <p:nvPr/>
        </p:nvGrpSpPr>
        <p:grpSpPr>
          <a:xfrm>
            <a:off x="3276600" y="1614280"/>
            <a:ext cx="6096000" cy="2816640"/>
            <a:chOff x="0" y="623680"/>
            <a:chExt cx="6096000" cy="2816640"/>
          </a:xfrm>
        </p:grpSpPr>
        <p:sp>
          <p:nvSpPr>
            <p:cNvPr id="269" name="Google Shape;269;p22"/>
            <p:cNvSpPr/>
            <p:nvPr/>
          </p:nvSpPr>
          <p:spPr>
            <a:xfrm>
              <a:off x="0" y="859840"/>
              <a:ext cx="6096000" cy="403200"/>
            </a:xfrm>
            <a:prstGeom prst="rect">
              <a:avLst/>
            </a:prstGeom>
            <a:solidFill>
              <a:schemeClr val="lt1">
                <a:alpha val="89803"/>
              </a:schemeClr>
            </a:solid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304800" y="623680"/>
              <a:ext cx="4267200" cy="472320"/>
            </a:xfrm>
            <a:prstGeom prst="roundRect">
              <a:avLst>
                <a:gd fmla="val 16667"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txBox="1"/>
            <p:nvPr/>
          </p:nvSpPr>
          <p:spPr>
            <a:xfrm>
              <a:off x="327857" y="646737"/>
              <a:ext cx="4221086" cy="42620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They can be declared in classes and interfaces.</a:t>
              </a:r>
              <a:endParaRPr b="0" i="0" sz="1600" u="none" cap="none" strike="noStrike">
                <a:solidFill>
                  <a:schemeClr val="dk1"/>
                </a:solidFill>
                <a:latin typeface="Arial"/>
                <a:ea typeface="Arial"/>
                <a:cs typeface="Arial"/>
                <a:sym typeface="Arial"/>
              </a:endParaRPr>
            </a:p>
          </p:txBody>
        </p:sp>
        <p:sp>
          <p:nvSpPr>
            <p:cNvPr id="272" name="Google Shape;272;p22"/>
            <p:cNvSpPr/>
            <p:nvPr/>
          </p:nvSpPr>
          <p:spPr>
            <a:xfrm>
              <a:off x="0" y="1585600"/>
              <a:ext cx="6096000" cy="403200"/>
            </a:xfrm>
            <a:prstGeom prst="rect">
              <a:avLst/>
            </a:prstGeom>
            <a:solidFill>
              <a:schemeClr val="lt1">
                <a:alpha val="89803"/>
              </a:schemeClr>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304800" y="1349440"/>
              <a:ext cx="4267200" cy="472320"/>
            </a:xfrm>
            <a:prstGeom prst="roundRect">
              <a:avLst>
                <a:gd fmla="val 16667" name="adj"/>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txBox="1"/>
            <p:nvPr/>
          </p:nvSpPr>
          <p:spPr>
            <a:xfrm>
              <a:off x="327857" y="1372497"/>
              <a:ext cx="4221086" cy="42620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They can be declared as abstract or sealed.</a:t>
              </a:r>
              <a:endParaRPr b="0" i="0" sz="1600" u="none" cap="none" strike="noStrike">
                <a:solidFill>
                  <a:schemeClr val="dk1"/>
                </a:solidFill>
                <a:latin typeface="Arial"/>
                <a:ea typeface="Arial"/>
                <a:cs typeface="Arial"/>
                <a:sym typeface="Arial"/>
              </a:endParaRPr>
            </a:p>
          </p:txBody>
        </p:sp>
        <p:sp>
          <p:nvSpPr>
            <p:cNvPr id="275" name="Google Shape;275;p22"/>
            <p:cNvSpPr/>
            <p:nvPr/>
          </p:nvSpPr>
          <p:spPr>
            <a:xfrm>
              <a:off x="0" y="2311360"/>
              <a:ext cx="6096000" cy="403200"/>
            </a:xfrm>
            <a:prstGeom prst="rect">
              <a:avLst/>
            </a:prstGeom>
            <a:solidFill>
              <a:schemeClr val="lt1">
                <a:alpha val="89803"/>
              </a:schemeClr>
            </a:solid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304800" y="2075200"/>
              <a:ext cx="4267200" cy="472320"/>
            </a:xfrm>
            <a:prstGeom prst="roundRect">
              <a:avLst>
                <a:gd fmla="val 16667"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txBox="1"/>
            <p:nvPr/>
          </p:nvSpPr>
          <p:spPr>
            <a:xfrm>
              <a:off x="327857" y="2098257"/>
              <a:ext cx="4221086" cy="42620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They can be declared as virtual.</a:t>
              </a:r>
              <a:endParaRPr b="0" i="0" sz="1600" u="none" cap="none" strike="noStrike">
                <a:solidFill>
                  <a:schemeClr val="dk1"/>
                </a:solidFill>
                <a:latin typeface="Arial"/>
                <a:ea typeface="Arial"/>
                <a:cs typeface="Arial"/>
                <a:sym typeface="Arial"/>
              </a:endParaRPr>
            </a:p>
          </p:txBody>
        </p:sp>
        <p:sp>
          <p:nvSpPr>
            <p:cNvPr id="278" name="Google Shape;278;p22"/>
            <p:cNvSpPr/>
            <p:nvPr/>
          </p:nvSpPr>
          <p:spPr>
            <a:xfrm>
              <a:off x="0" y="3037120"/>
              <a:ext cx="6096000" cy="403200"/>
            </a:xfrm>
            <a:prstGeom prst="rect">
              <a:avLst/>
            </a:prstGeom>
            <a:solidFill>
              <a:schemeClr val="lt1">
                <a:alpha val="89803"/>
              </a:schemeClr>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304800" y="2800960"/>
              <a:ext cx="4267200" cy="472320"/>
            </a:xfrm>
            <a:prstGeom prst="roundRect">
              <a:avLst>
                <a:gd fmla="val 16667" name="adj"/>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txBox="1"/>
            <p:nvPr/>
          </p:nvSpPr>
          <p:spPr>
            <a:xfrm>
              <a:off x="327857" y="2824017"/>
              <a:ext cx="4221086" cy="426206"/>
            </a:xfrm>
            <a:prstGeom prst="rect">
              <a:avLst/>
            </a:prstGeom>
            <a:noFill/>
            <a:ln>
              <a:noFill/>
            </a:ln>
          </p:spPr>
          <p:txBody>
            <a:bodyPr anchorCtr="0" anchor="ctr" bIns="0" lIns="161275" spcFirstLastPara="1" rIns="161275" wrap="square" tIns="0">
              <a:noAutofit/>
            </a:bodyPr>
            <a:lstStyle/>
            <a:p>
              <a:pPr indent="0" lvl="0" marL="0" marR="0" rtl="0" algn="l">
                <a:lnSpc>
                  <a:spcPct val="9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They are implemented using delegates.</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Creating and Using Events </a:t>
            </a:r>
            <a:endParaRPr/>
          </a:p>
        </p:txBody>
      </p:sp>
      <p:sp>
        <p:nvSpPr>
          <p:cNvPr id="286" name="Google Shape;286;p2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287" name="Google Shape;287;p2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288" name="Google Shape;288;p2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289" name="Google Shape;289;p23"/>
          <p:cNvSpPr/>
          <p:nvPr/>
        </p:nvSpPr>
        <p:spPr>
          <a:xfrm>
            <a:off x="1752600" y="835026"/>
            <a:ext cx="8153400" cy="5641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Following are the four steps for implementing events in C#:</a:t>
            </a:r>
            <a:endParaRPr b="0" i="0" sz="2400" u="none" cap="none" strike="noStrike">
              <a:solidFill>
                <a:schemeClr val="dk1"/>
              </a:solidFill>
              <a:latin typeface="Arial"/>
              <a:ea typeface="Arial"/>
              <a:cs typeface="Arial"/>
              <a:sym typeface="Arial"/>
            </a:endParaRPr>
          </a:p>
          <a:p>
            <a:pPr indent="-228600" lvl="1" marL="742950" marR="0" rtl="0" algn="l">
              <a:lnSpc>
                <a:spcPct val="90000"/>
              </a:lnSpc>
              <a:spcBef>
                <a:spcPts val="360"/>
              </a:spcBef>
              <a:spcAft>
                <a:spcPts val="0"/>
              </a:spcAft>
              <a:buClr>
                <a:srgbClr val="006666"/>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Events use delegates to call methods in objects that have subscribed to the event.</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When an event containing a number of subscribers is raised, many delegates will be invoked.</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grpSp>
        <p:nvGrpSpPr>
          <p:cNvPr id="290" name="Google Shape;290;p23"/>
          <p:cNvGrpSpPr/>
          <p:nvPr/>
        </p:nvGrpSpPr>
        <p:grpSpPr>
          <a:xfrm>
            <a:off x="3590631" y="1448071"/>
            <a:ext cx="4553537" cy="2818856"/>
            <a:chOff x="237831" y="271"/>
            <a:chExt cx="4553537" cy="2818856"/>
          </a:xfrm>
        </p:grpSpPr>
        <p:sp>
          <p:nvSpPr>
            <p:cNvPr id="291" name="Google Shape;291;p23"/>
            <p:cNvSpPr/>
            <p:nvPr/>
          </p:nvSpPr>
          <p:spPr>
            <a:xfrm>
              <a:off x="237831" y="271"/>
              <a:ext cx="2168351" cy="1301010"/>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txBox="1"/>
            <p:nvPr/>
          </p:nvSpPr>
          <p:spPr>
            <a:xfrm>
              <a:off x="237831" y="271"/>
              <a:ext cx="2168351" cy="130101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Define a public delegate for the event.</a:t>
              </a:r>
              <a:endParaRPr b="0" i="0" sz="2000" u="none" cap="none" strike="noStrike">
                <a:solidFill>
                  <a:schemeClr val="dk1"/>
                </a:solidFill>
                <a:latin typeface="Arial"/>
                <a:ea typeface="Arial"/>
                <a:cs typeface="Arial"/>
                <a:sym typeface="Arial"/>
              </a:endParaRPr>
            </a:p>
          </p:txBody>
        </p:sp>
        <p:sp>
          <p:nvSpPr>
            <p:cNvPr id="293" name="Google Shape;293;p23"/>
            <p:cNvSpPr/>
            <p:nvPr/>
          </p:nvSpPr>
          <p:spPr>
            <a:xfrm>
              <a:off x="2623017" y="271"/>
              <a:ext cx="2168351" cy="1301010"/>
            </a:xfrm>
            <a:prstGeom prst="rect">
              <a:avLst/>
            </a:prstGeom>
            <a:solidFill>
              <a:srgbClr val="B9767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nvSpPr>
          <p:spPr>
            <a:xfrm>
              <a:off x="2623017" y="271"/>
              <a:ext cx="2168351" cy="130101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Create the event using the delegate.</a:t>
              </a:r>
              <a:endParaRPr b="0" i="0" sz="2000" u="none" cap="none" strike="noStrike">
                <a:solidFill>
                  <a:schemeClr val="dk1"/>
                </a:solidFill>
                <a:latin typeface="Arial"/>
                <a:ea typeface="Arial"/>
                <a:cs typeface="Arial"/>
                <a:sym typeface="Arial"/>
              </a:endParaRPr>
            </a:p>
          </p:txBody>
        </p:sp>
        <p:sp>
          <p:nvSpPr>
            <p:cNvPr id="295" name="Google Shape;295;p23"/>
            <p:cNvSpPr/>
            <p:nvPr/>
          </p:nvSpPr>
          <p:spPr>
            <a:xfrm>
              <a:off x="237831" y="1518117"/>
              <a:ext cx="2168351" cy="1301010"/>
            </a:xfrm>
            <a:prstGeom prst="rect">
              <a:avLst/>
            </a:prstGeom>
            <a:solidFill>
              <a:srgbClr val="D83E3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txBox="1"/>
            <p:nvPr/>
          </p:nvSpPr>
          <p:spPr>
            <a:xfrm>
              <a:off x="237831" y="1518117"/>
              <a:ext cx="2168351" cy="130101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Subscribe to listen and handle the event.</a:t>
              </a:r>
              <a:endParaRPr b="0" i="0" sz="2000" u="none" cap="none" strike="noStrike">
                <a:solidFill>
                  <a:schemeClr val="dk1"/>
                </a:solidFill>
                <a:latin typeface="Arial"/>
                <a:ea typeface="Arial"/>
                <a:cs typeface="Arial"/>
                <a:sym typeface="Arial"/>
              </a:endParaRPr>
            </a:p>
          </p:txBody>
        </p:sp>
        <p:sp>
          <p:nvSpPr>
            <p:cNvPr id="297" name="Google Shape;297;p23"/>
            <p:cNvSpPr/>
            <p:nvPr/>
          </p:nvSpPr>
          <p:spPr>
            <a:xfrm>
              <a:off x="2623017" y="1518117"/>
              <a:ext cx="2168351" cy="1301010"/>
            </a:xfrm>
            <a:prstGeom prst="rect">
              <a:avLst/>
            </a:prstGeom>
            <a:solidFill>
              <a:srgbClr val="FE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txBox="1"/>
            <p:nvPr/>
          </p:nvSpPr>
          <p:spPr>
            <a:xfrm>
              <a:off x="2623017" y="1518117"/>
              <a:ext cx="2168351" cy="130101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Calibri"/>
                <a:buNone/>
              </a:pPr>
              <a:r>
                <a:rPr b="0" i="0" lang="en-US" sz="2000" u="none" cap="none" strike="noStrike">
                  <a:solidFill>
                    <a:schemeClr val="dk1"/>
                  </a:solidFill>
                  <a:latin typeface="Calibri"/>
                  <a:ea typeface="Calibri"/>
                  <a:cs typeface="Calibri"/>
                  <a:sym typeface="Calibri"/>
                </a:rPr>
                <a:t>Raise the event.</a:t>
              </a:r>
              <a:endParaRPr b="0" i="0" sz="2000" u="none" cap="none" strike="noStrike">
                <a:solidFill>
                  <a:schemeClr val="dk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Declaring Events 1-2</a:t>
            </a:r>
            <a:endParaRPr/>
          </a:p>
        </p:txBody>
      </p:sp>
      <p:sp>
        <p:nvSpPr>
          <p:cNvPr id="304" name="Google Shape;304;p2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05" name="Google Shape;305;p2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06" name="Google Shape;306;p2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07" name="Google Shape;307;p24"/>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An event declaration consists of two steps, creating a delegate and creating the event. A delegate is </a:t>
            </a:r>
            <a:r>
              <a:rPr b="0" i="0" lang="en-US" sz="1800" u="none" cap="none" strike="noStrike">
                <a:solidFill>
                  <a:schemeClr val="dk1"/>
                </a:solidFill>
                <a:latin typeface="Courier New"/>
                <a:ea typeface="Courier New"/>
                <a:cs typeface="Courier New"/>
                <a:sym typeface="Courier New"/>
              </a:rPr>
              <a:t>declared</a:t>
            </a:r>
            <a:r>
              <a:rPr b="0" i="0" lang="en-US" sz="1800" u="none" cap="none" strike="noStrike">
                <a:solidFill>
                  <a:schemeClr val="dk1"/>
                </a:solidFill>
                <a:latin typeface="Calibri"/>
                <a:ea typeface="Calibri"/>
                <a:cs typeface="Calibri"/>
                <a:sym typeface="Calibri"/>
              </a:rPr>
              <a:t> using the delegate keyword.</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delegate passes the parameters of the appropriate method to be invoked when an event is generated.</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This method is known as the event handler.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event is then declared using the event keyword followed by the name of the delegate and the name of the event.</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This declaration associates the event with the delegate.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displays the syntax for declaring delegates and events: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An object can subscribe to an event only if the event exists. To subscribe to the event, the object adds a delegate that calls a method when the event is raised.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This is done by associating the event handler to the created event, using the </a:t>
            </a:r>
            <a:r>
              <a:rPr b="1" i="0" lang="en-US" sz="1800" u="none" cap="none" strike="noStrike">
                <a:solidFill>
                  <a:schemeClr val="dk1"/>
                </a:solidFill>
                <a:latin typeface="Calibri"/>
                <a:ea typeface="Calibri"/>
                <a:cs typeface="Calibri"/>
                <a:sym typeface="Calibri"/>
              </a:rPr>
              <a:t>+= addition assignment </a:t>
            </a:r>
            <a:r>
              <a:rPr b="0" i="0" lang="en-US" sz="1800" u="none" cap="none" strike="noStrike">
                <a:solidFill>
                  <a:schemeClr val="dk1"/>
                </a:solidFill>
                <a:latin typeface="Calibri"/>
                <a:ea typeface="Calibri"/>
                <a:cs typeface="Calibri"/>
                <a:sym typeface="Calibri"/>
              </a:rPr>
              <a:t>operator which is known as subscribing to an event.</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id="308" name="Google Shape;308;p24"/>
          <p:cNvPicPr preferRelativeResize="0"/>
          <p:nvPr/>
        </p:nvPicPr>
        <p:blipFill rotWithShape="1">
          <a:blip r:embed="rId3">
            <a:alphaModFix/>
          </a:blip>
          <a:srcRect b="0" l="0" r="0" t="0"/>
          <a:stretch/>
        </p:blipFill>
        <p:spPr>
          <a:xfrm>
            <a:off x="2895600" y="3429000"/>
            <a:ext cx="5867400" cy="167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Declaring Events 2-2</a:t>
            </a:r>
            <a:endParaRPr/>
          </a:p>
        </p:txBody>
      </p:sp>
      <p:sp>
        <p:nvSpPr>
          <p:cNvPr id="314" name="Google Shape;314;p2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15" name="Google Shape;315;p2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16" name="Google Shape;316;p2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17" name="Google Shape;317;p25"/>
          <p:cNvSpPr/>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To unsubscribe from an event, use the </a:t>
            </a:r>
            <a:r>
              <a:rPr b="1" i="0" lang="en-US" sz="1400" u="none" cap="none" strike="noStrike">
                <a:solidFill>
                  <a:srgbClr val="000000"/>
                </a:solidFill>
                <a:latin typeface="Calibri"/>
                <a:ea typeface="Calibri"/>
                <a:cs typeface="Calibri"/>
                <a:sym typeface="Calibri"/>
              </a:rPr>
              <a:t>-= subtraction assignment </a:t>
            </a:r>
            <a:r>
              <a:rPr b="0" i="0" lang="en-US" sz="1400" u="none" cap="none" strike="noStrike">
                <a:solidFill>
                  <a:srgbClr val="000000"/>
                </a:solidFill>
                <a:latin typeface="Calibri"/>
                <a:ea typeface="Calibri"/>
                <a:cs typeface="Calibri"/>
                <a:sym typeface="Calibri"/>
              </a:rPr>
              <a:t>operator.</a:t>
            </a:r>
            <a:endParaRPr/>
          </a:p>
          <a:p>
            <a:pPr indent="-342900" lvl="0" marL="342900" marR="0" rtl="0" algn="l">
              <a:lnSpc>
                <a:spcPct val="90000"/>
              </a:lnSpc>
              <a:spcBef>
                <a:spcPts val="28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The following syntax is used to create a method in the receiver class:</a:t>
            </a:r>
            <a:endParaRPr/>
          </a:p>
          <a:p>
            <a:pPr indent="-342900" lvl="0" marL="3429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Courier New"/>
              <a:buNone/>
            </a:pPr>
            <a:r>
              <a:rPr b="0" i="0" lang="en-US" sz="1800" u="none" cap="none" strike="noStrike">
                <a:solidFill>
                  <a:srgbClr val="000000"/>
                </a:solidFill>
                <a:latin typeface="Courier New"/>
                <a:ea typeface="Courier New"/>
                <a:cs typeface="Courier New"/>
                <a:sym typeface="Courier New"/>
              </a:rPr>
              <a:t>  </a:t>
            </a:r>
            <a:endParaRPr/>
          </a:p>
          <a:p>
            <a:pPr indent="-298450" lvl="0" marL="342900" marR="0" rtl="0" algn="l">
              <a:lnSpc>
                <a:spcPct val="90000"/>
              </a:lnSpc>
              <a:spcBef>
                <a:spcPts val="1280"/>
              </a:spcBef>
              <a:spcAft>
                <a:spcPts val="0"/>
              </a:spcAft>
              <a:buClr>
                <a:srgbClr val="004E4C"/>
              </a:buClr>
              <a:buSzPts val="700"/>
              <a:buFont typeface="Noto Sans Symbols"/>
              <a:buNone/>
            </a:pPr>
            <a:r>
              <a:t/>
            </a:r>
            <a:endParaRPr b="0" i="0" sz="1400" u="none" cap="none" strike="noStrike">
              <a:solidFill>
                <a:srgbClr val="000000"/>
              </a:solidFill>
              <a:latin typeface="Calibri"/>
              <a:ea typeface="Calibri"/>
              <a:cs typeface="Calibri"/>
              <a:sym typeface="Calibri"/>
            </a:endParaRPr>
          </a:p>
          <a:p>
            <a:pPr indent="-342900" lvl="0" marL="342900" marR="0" rtl="0" algn="l">
              <a:lnSpc>
                <a:spcPct val="90000"/>
              </a:lnSpc>
              <a:spcBef>
                <a:spcPts val="28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where,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Arial"/>
                <a:ea typeface="Arial"/>
                <a:cs typeface="Arial"/>
                <a:sym typeface="Arial"/>
              </a:rPr>
              <a:t>objectName: </a:t>
            </a:r>
            <a:r>
              <a:rPr b="0" i="0" lang="en-US" sz="1200" u="none" cap="none" strike="noStrike">
                <a:solidFill>
                  <a:srgbClr val="000000"/>
                </a:solidFill>
                <a:latin typeface="Calibri"/>
                <a:ea typeface="Calibri"/>
                <a:cs typeface="Calibri"/>
                <a:sym typeface="Calibri"/>
              </a:rPr>
              <a:t>Is the object of the class in which the event handler is defined.</a:t>
            </a:r>
            <a:endParaRPr/>
          </a:p>
          <a:p>
            <a:pPr indent="-342900" lvl="0" marL="342900" marR="0" rtl="0" algn="l">
              <a:lnSpc>
                <a:spcPct val="90000"/>
              </a:lnSpc>
              <a:spcBef>
                <a:spcPts val="28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The following code associates the event handler to the declared event:</a:t>
            </a:r>
            <a:endParaRPr b="0" i="0" sz="16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delegate called </a:t>
            </a:r>
            <a:r>
              <a:rPr b="1" i="0" lang="en-US" sz="1200" u="none" cap="none" strike="noStrike">
                <a:solidFill>
                  <a:srgbClr val="000000"/>
                </a:solidFill>
                <a:latin typeface="Arial"/>
                <a:ea typeface="Arial"/>
                <a:cs typeface="Arial"/>
                <a:sym typeface="Arial"/>
              </a:rPr>
              <a:t>PrintDetails() </a:t>
            </a:r>
            <a:r>
              <a:rPr b="0" i="0" lang="en-US" sz="1200" u="none" cap="none" strike="noStrike">
                <a:solidFill>
                  <a:srgbClr val="000000"/>
                </a:solidFill>
                <a:latin typeface="Calibri"/>
                <a:ea typeface="Calibri"/>
                <a:cs typeface="Calibri"/>
                <a:sym typeface="Calibri"/>
              </a:rPr>
              <a:t>is declared without any parameters. In the class </a:t>
            </a:r>
            <a:r>
              <a:rPr b="1" i="0" lang="en-US" sz="1200" u="none" cap="none" strike="noStrike">
                <a:solidFill>
                  <a:srgbClr val="000000"/>
                </a:solidFill>
                <a:latin typeface="Arial"/>
                <a:ea typeface="Arial"/>
                <a:cs typeface="Arial"/>
                <a:sym typeface="Arial"/>
              </a:rPr>
              <a:t>TestEvent</a:t>
            </a:r>
            <a:r>
              <a:rPr b="0" i="0" lang="en-US" sz="1200" u="none" cap="none" strike="noStrike">
                <a:solidFill>
                  <a:srgbClr val="000000"/>
                </a:solidFill>
                <a:latin typeface="Calibri"/>
                <a:ea typeface="Calibri"/>
                <a:cs typeface="Calibri"/>
                <a:sym typeface="Calibri"/>
              </a:rPr>
              <a:t>, the event </a:t>
            </a:r>
            <a:r>
              <a:rPr b="1" i="0" lang="en-US" sz="1200" u="none" cap="none" strike="noStrike">
                <a:solidFill>
                  <a:srgbClr val="000000"/>
                </a:solidFill>
                <a:latin typeface="Arial"/>
                <a:ea typeface="Arial"/>
                <a:cs typeface="Arial"/>
                <a:sym typeface="Arial"/>
              </a:rPr>
              <a:t>Print </a:t>
            </a:r>
            <a:r>
              <a:rPr b="0" i="0" lang="en-US" sz="1200" u="none" cap="none" strike="noStrike">
                <a:solidFill>
                  <a:srgbClr val="000000"/>
                </a:solidFill>
                <a:latin typeface="Calibri"/>
                <a:ea typeface="Calibri"/>
                <a:cs typeface="Calibri"/>
                <a:sym typeface="Calibri"/>
              </a:rPr>
              <a:t>is created that is associated with the delegate. In the </a:t>
            </a:r>
            <a:r>
              <a:rPr b="0" i="0" lang="en-US" sz="1200" u="none" cap="none" strike="noStrike">
                <a:solidFill>
                  <a:srgbClr val="000000"/>
                </a:solidFill>
                <a:latin typeface="Arial"/>
                <a:ea typeface="Arial"/>
                <a:cs typeface="Arial"/>
                <a:sym typeface="Arial"/>
              </a:rPr>
              <a:t>Main()</a:t>
            </a:r>
            <a:r>
              <a:rPr b="0" i="0" lang="en-US" sz="1200" u="none" cap="none" strike="noStrike">
                <a:solidFill>
                  <a:srgbClr val="000000"/>
                </a:solidFill>
                <a:latin typeface="Calibri"/>
                <a:ea typeface="Calibri"/>
                <a:cs typeface="Calibri"/>
                <a:sym typeface="Calibri"/>
              </a:rPr>
              <a:t> method, object of the class </a:t>
            </a:r>
            <a:r>
              <a:rPr b="1" i="0" lang="en-US" sz="1200" u="none" cap="none" strike="noStrike">
                <a:solidFill>
                  <a:srgbClr val="000000"/>
                </a:solidFill>
                <a:latin typeface="Arial"/>
                <a:ea typeface="Arial"/>
                <a:cs typeface="Arial"/>
                <a:sym typeface="Arial"/>
              </a:rPr>
              <a:t>TestEvent </a:t>
            </a:r>
            <a:r>
              <a:rPr b="0" i="0" lang="en-US" sz="1200" u="none" cap="none" strike="noStrike">
                <a:solidFill>
                  <a:srgbClr val="000000"/>
                </a:solidFill>
                <a:latin typeface="Calibri"/>
                <a:ea typeface="Calibri"/>
                <a:cs typeface="Calibri"/>
                <a:sym typeface="Calibri"/>
              </a:rPr>
              <a:t>is used to subscribe the event handler called </a:t>
            </a:r>
            <a:r>
              <a:rPr b="1" i="0" lang="en-US" sz="1200" u="none" cap="none" strike="noStrike">
                <a:solidFill>
                  <a:srgbClr val="000000"/>
                </a:solidFill>
                <a:latin typeface="Arial"/>
                <a:ea typeface="Arial"/>
                <a:cs typeface="Arial"/>
                <a:sym typeface="Arial"/>
              </a:rPr>
              <a:t>Show()</a:t>
            </a:r>
            <a:r>
              <a:rPr b="0" i="0" lang="en-US" sz="1200" u="none" cap="none" strike="noStrike">
                <a:solidFill>
                  <a:srgbClr val="000000"/>
                </a:solidFill>
                <a:latin typeface="Calibri"/>
                <a:ea typeface="Calibri"/>
                <a:cs typeface="Calibri"/>
                <a:sym typeface="Calibri"/>
              </a:rPr>
              <a:t> to the event </a:t>
            </a:r>
            <a:r>
              <a:rPr b="1" i="0" lang="en-US" sz="1200" u="none" cap="none" strike="noStrike">
                <a:solidFill>
                  <a:srgbClr val="000000"/>
                </a:solidFill>
                <a:latin typeface="Arial"/>
                <a:ea typeface="Arial"/>
                <a:cs typeface="Arial"/>
                <a:sym typeface="Arial"/>
              </a:rPr>
              <a:t>Print.</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318" name="Google Shape;318;p25"/>
          <p:cNvSpPr txBox="1"/>
          <p:nvPr/>
        </p:nvSpPr>
        <p:spPr>
          <a:xfrm>
            <a:off x="1828800" y="12954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319" name="Google Shape;319;p25"/>
          <p:cNvSpPr txBox="1"/>
          <p:nvPr/>
        </p:nvSpPr>
        <p:spPr>
          <a:xfrm>
            <a:off x="3200400" y="2895600"/>
            <a:ext cx="6477000" cy="2971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using System;</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public delegate void PrintDetails();</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class TestEvent</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event PrintDetails Print;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void Show()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6172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Console.WriteLine(“This program illustrate how to subscribe objects </a:t>
            </a:r>
            <a:endParaRPr b="0" i="0" sz="1000" u="none" cap="none" strike="noStrike">
              <a:solidFill>
                <a:srgbClr val="000000"/>
              </a:solidFill>
              <a:latin typeface="Arial"/>
              <a:ea typeface="Arial"/>
              <a:cs typeface="Arial"/>
              <a:sym typeface="Arial"/>
            </a:endParaRPr>
          </a:p>
          <a:p>
            <a:pPr indent="6172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to an event”); </a:t>
            </a:r>
            <a:endParaRPr b="0" i="0" sz="1000" u="none" cap="none" strike="noStrike">
              <a:solidFill>
                <a:srgbClr val="000000"/>
              </a:solidFill>
              <a:latin typeface="Arial"/>
              <a:ea typeface="Arial"/>
              <a:cs typeface="Arial"/>
              <a:sym typeface="Arial"/>
            </a:endParaRPr>
          </a:p>
          <a:p>
            <a:pPr indent="61722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Console.WriteLine(“This method will not execute since the event has </a:t>
            </a:r>
            <a:endParaRPr b="0" i="0" sz="1000" u="none" cap="none" strike="noStrike">
              <a:solidFill>
                <a:srgbClr val="000000"/>
              </a:solidFill>
              <a:latin typeface="Arial"/>
              <a:ea typeface="Arial"/>
              <a:cs typeface="Arial"/>
              <a:sym typeface="Arial"/>
            </a:endParaRPr>
          </a:p>
          <a:p>
            <a:pPr indent="6172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not been raised”);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static void Main(string[] args)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a:p>
            <a:pPr indent="6172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TestEvent objTestEvent = new TestEvent(); </a:t>
            </a:r>
            <a:endParaRPr b="0" i="0" sz="1000" u="none" cap="none" strike="noStrike">
              <a:solidFill>
                <a:srgbClr val="000000"/>
              </a:solidFill>
              <a:latin typeface="Arial"/>
              <a:ea typeface="Arial"/>
              <a:cs typeface="Arial"/>
              <a:sym typeface="Arial"/>
            </a:endParaRPr>
          </a:p>
          <a:p>
            <a:pPr indent="6172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objTestEvent.Print += new PrintDetails(objEvents.Show); </a:t>
            </a:r>
            <a:endParaRPr b="0" i="0" sz="1000" u="none" cap="none" strike="noStrike">
              <a:solidFill>
                <a:srgbClr val="000000"/>
              </a:solidFill>
              <a:latin typeface="Arial"/>
              <a:ea typeface="Arial"/>
              <a:cs typeface="Arial"/>
              <a:sym typeface="Arial"/>
            </a:endParaRPr>
          </a:p>
          <a:p>
            <a:pPr indent="3886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a:p>
        </p:txBody>
      </p:sp>
      <p:sp>
        <p:nvSpPr>
          <p:cNvPr id="320" name="Google Shape;320;p25"/>
          <p:cNvSpPr txBox="1"/>
          <p:nvPr/>
        </p:nvSpPr>
        <p:spPr>
          <a:xfrm>
            <a:off x="2057400" y="1752600"/>
            <a:ext cx="8229600" cy="304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000000"/>
              </a:buClr>
              <a:buSzPts val="1800"/>
              <a:buFont typeface="Noto Sans Symbols"/>
              <a:buNone/>
            </a:pPr>
            <a:r>
              <a:rPr b="0" i="0" lang="en-US" sz="1800" u="none" cap="none" strike="noStrike">
                <a:solidFill>
                  <a:srgbClr val="000000"/>
                </a:solidFill>
                <a:latin typeface="Courier New"/>
                <a:ea typeface="Courier New"/>
                <a:cs typeface="Courier New"/>
                <a:sym typeface="Courier New"/>
              </a:rPr>
              <a:t>&lt;access_modifier&gt; &lt;return_type&gt; &lt;MethodName&gt; (parameters);</a:t>
            </a:r>
            <a:endParaRPr b="0" i="0" sz="7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Raising Events 1-2</a:t>
            </a:r>
            <a:endParaRPr/>
          </a:p>
        </p:txBody>
      </p:sp>
      <p:sp>
        <p:nvSpPr>
          <p:cNvPr id="326" name="Google Shape;326;p2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27" name="Google Shape;327;p2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28" name="Google Shape;328;p2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29" name="Google Shape;329;p26"/>
          <p:cNvSpPr/>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An event is raised to notify all the objects that have subscribed to the event. Events are either raised by the user or the system.</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Once an event is generated, all the associated event handlers are executed. The delegate calls all the handlers that have been added to the event.</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However, before raising an event, it is important for you to create handlers and thus, make sure that the event is associated to the appropriate event handlers.</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If the event is not associated to any event handler, the declared event is considered to be </a:t>
            </a:r>
            <a:r>
              <a:rPr b="0" i="0" lang="en-US" sz="2000" u="none" cap="none" strike="noStrike">
                <a:solidFill>
                  <a:schemeClr val="dk1"/>
                </a:solidFill>
                <a:latin typeface="Courier New"/>
                <a:ea typeface="Courier New"/>
                <a:cs typeface="Courier New"/>
                <a:sym typeface="Courier New"/>
              </a:rPr>
              <a:t>null.</a:t>
            </a:r>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following figure displays the raising events:</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descr="Capture1215.PNG" id="330" name="Google Shape;330;p26"/>
          <p:cNvPicPr preferRelativeResize="0"/>
          <p:nvPr/>
        </p:nvPicPr>
        <p:blipFill rotWithShape="1">
          <a:blip r:embed="rId3">
            <a:alphaModFix/>
          </a:blip>
          <a:srcRect b="0" l="0" r="0" t="0"/>
          <a:stretch/>
        </p:blipFill>
        <p:spPr>
          <a:xfrm>
            <a:off x="3352800" y="3581400"/>
            <a:ext cx="4648200" cy="2686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Raising Events 2-2</a:t>
            </a:r>
            <a:endParaRPr/>
          </a:p>
        </p:txBody>
      </p:sp>
      <p:sp>
        <p:nvSpPr>
          <p:cNvPr id="336" name="Google Shape;336;p2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37" name="Google Shape;337;p2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38" name="Google Shape;338;p2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39" name="Google Shape;339;p27"/>
          <p:cNvSpPr/>
          <p:nvPr/>
        </p:nvSpPr>
        <p:spPr>
          <a:xfrm>
            <a:off x="1752600" y="758826"/>
            <a:ext cx="8763000" cy="5489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can be used to check a particular condition before raising the event:</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the code: </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If the checked condition is satisfied, the event </a:t>
            </a:r>
            <a:r>
              <a:rPr b="1" i="0" lang="en-US" sz="2000" u="none" cap="none" strike="noStrike">
                <a:solidFill>
                  <a:srgbClr val="000000"/>
                </a:solidFill>
                <a:latin typeface="Arial"/>
                <a:ea typeface="Arial"/>
                <a:cs typeface="Arial"/>
                <a:sym typeface="Arial"/>
              </a:rPr>
              <a:t>eventMe </a:t>
            </a:r>
            <a:r>
              <a:rPr b="0" i="0" lang="en-US" sz="2000" u="none" cap="none" strike="noStrike">
                <a:solidFill>
                  <a:srgbClr val="000000"/>
                </a:solidFill>
                <a:latin typeface="Calibri"/>
                <a:ea typeface="Calibri"/>
                <a:cs typeface="Calibri"/>
                <a:sym typeface="Calibri"/>
              </a:rPr>
              <a:t>is raised.</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syntax for raising an event is similar to the syntax for calling a method. When </a:t>
            </a:r>
            <a:r>
              <a:rPr b="1" i="0" lang="en-US" sz="2000" u="none" cap="none" strike="noStrike">
                <a:solidFill>
                  <a:srgbClr val="000000"/>
                </a:solidFill>
                <a:latin typeface="Arial"/>
                <a:ea typeface="Arial"/>
                <a:cs typeface="Arial"/>
                <a:sym typeface="Arial"/>
              </a:rPr>
              <a:t>eventMe </a:t>
            </a:r>
            <a:r>
              <a:rPr b="0" i="0" lang="en-US" sz="2000" u="none" cap="none" strike="noStrike">
                <a:solidFill>
                  <a:srgbClr val="000000"/>
                </a:solidFill>
                <a:latin typeface="Calibri"/>
                <a:ea typeface="Calibri"/>
                <a:cs typeface="Calibri"/>
                <a:sym typeface="Calibri"/>
              </a:rPr>
              <a:t>is raised, it will invoke all the delegates of the objects that have subscribed to it. If no objects have subscribed to the event and the event has been raised, an exception is thrown.</a:t>
            </a:r>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340" name="Google Shape;340;p27"/>
          <p:cNvSpPr txBox="1"/>
          <p:nvPr/>
        </p:nvSpPr>
        <p:spPr>
          <a:xfrm>
            <a:off x="3352800" y="2057400"/>
            <a:ext cx="4953000" cy="762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if(condition)</a:t>
            </a:r>
            <a:endParaRPr b="0" i="0" sz="12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 </a:t>
            </a:r>
            <a:endParaRPr b="0" i="0" sz="1200" u="none" cap="none" strike="noStrike">
              <a:solidFill>
                <a:srgbClr val="000000"/>
              </a:solidFill>
              <a:latin typeface="Arial"/>
              <a:ea typeface="Arial"/>
              <a:cs typeface="Arial"/>
              <a:sym typeface="Arial"/>
            </a:endParaRPr>
          </a:p>
          <a:p>
            <a:pPr indent="217170" lvl="0" marL="0" marR="0" rtl="0" algn="just">
              <a:lnSpc>
                <a:spcPct val="70000"/>
              </a:lnSpc>
              <a:spcBef>
                <a:spcPts val="2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eventMe();</a:t>
            </a:r>
            <a:endParaRPr b="0" i="0" sz="1200" u="none" cap="none" strike="noStrike">
              <a:solidFill>
                <a:srgbClr val="000000"/>
              </a:solidFill>
              <a:latin typeface="Arial"/>
              <a:ea typeface="Arial"/>
              <a:cs typeface="Arial"/>
              <a:sym typeface="Arial"/>
            </a:endParaRPr>
          </a:p>
          <a:p>
            <a:pPr indent="0" lvl="0" marL="0" marR="0" rtl="0" algn="l">
              <a:lnSpc>
                <a:spcPct val="70000"/>
              </a:lnSpc>
              <a:spcBef>
                <a:spcPts val="600"/>
              </a:spcBef>
              <a:spcAft>
                <a:spcPts val="0"/>
              </a:spcAft>
              <a:buClr>
                <a:srgbClr val="000000"/>
              </a:buClr>
              <a:buSzPts val="1200"/>
              <a:buFont typeface="Courier New"/>
              <a:buNone/>
            </a:pPr>
            <a:r>
              <a:rPr b="0" i="0" lang="en-US" sz="1200" u="none" cap="none" strike="noStrike">
                <a:solidFill>
                  <a:srgbClr val="000000"/>
                </a:solidFill>
                <a:latin typeface="Courier New"/>
                <a:ea typeface="Courier New"/>
                <a:cs typeface="Courier New"/>
                <a:sym typeface="Courier New"/>
              </a:rPr>
              <a:t>}</a:t>
            </a:r>
            <a:endParaRPr b="0" i="0" sz="1200" u="none" cap="none" strike="noStrike">
              <a:solidFill>
                <a:srgbClr val="000000"/>
              </a:solidFill>
              <a:latin typeface="Arial"/>
              <a:ea typeface="Arial"/>
              <a:cs typeface="Arial"/>
              <a:sym typeface="Arial"/>
            </a:endParaRPr>
          </a:p>
        </p:txBody>
      </p:sp>
      <p:sp>
        <p:nvSpPr>
          <p:cNvPr id="341" name="Google Shape;341;p27"/>
          <p:cNvSpPr txBox="1"/>
          <p:nvPr/>
        </p:nvSpPr>
        <p:spPr>
          <a:xfrm>
            <a:off x="2057400" y="15081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Events and Inheritan</a:t>
            </a:r>
            <a:r>
              <a:rPr lang="en-US">
                <a:latin typeface="Arial"/>
                <a:ea typeface="Arial"/>
                <a:cs typeface="Arial"/>
                <a:sym typeface="Arial"/>
              </a:rPr>
              <a:t>ce </a:t>
            </a:r>
            <a:r>
              <a:rPr lang="en-US">
                <a:latin typeface="Calibri"/>
                <a:ea typeface="Calibri"/>
                <a:cs typeface="Calibri"/>
                <a:sym typeface="Calibri"/>
              </a:rPr>
              <a:t>1-2</a:t>
            </a:r>
            <a:r>
              <a:rPr lang="en-US">
                <a:latin typeface="Arial"/>
                <a:ea typeface="Arial"/>
                <a:cs typeface="Arial"/>
                <a:sym typeface="Arial"/>
              </a:rPr>
              <a:t> </a:t>
            </a:r>
            <a:endParaRPr>
              <a:latin typeface="Calibri"/>
              <a:ea typeface="Calibri"/>
              <a:cs typeface="Calibri"/>
              <a:sym typeface="Calibri"/>
            </a:endParaRPr>
          </a:p>
        </p:txBody>
      </p:sp>
      <p:sp>
        <p:nvSpPr>
          <p:cNvPr id="347" name="Google Shape;347;p2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48" name="Google Shape;348;p2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49" name="Google Shape;349;p2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50" name="Google Shape;350;p28"/>
          <p:cNvSpPr/>
          <p:nvPr/>
        </p:nvSpPr>
        <p:spPr>
          <a:xfrm>
            <a:off x="1752600" y="758825"/>
            <a:ext cx="87630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600"/>
              <a:buFont typeface="Noto Sans Symbols"/>
              <a:buChar char="◆"/>
            </a:pPr>
            <a:r>
              <a:rPr b="0" i="0" lang="en-US" sz="1200" u="none" cap="none" strike="noStrike">
                <a:solidFill>
                  <a:schemeClr val="dk1"/>
                </a:solidFill>
                <a:latin typeface="Calibri"/>
                <a:ea typeface="Calibri"/>
                <a:cs typeface="Calibri"/>
                <a:sym typeface="Calibri"/>
              </a:rPr>
              <a:t>Events in C# can only be invoked in the class in which they are declared and defined. Therefore, events cannot be directly invoked by the derived classes. However, events can be invoked indirectly in C# by creating a protected method in the base class that will, in turn, invoke the event defined in the base class. The following code illustrates how an event can be indirectly invoked:</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351" name="Google Shape;351;p28"/>
          <p:cNvSpPr txBox="1"/>
          <p:nvPr/>
        </p:nvSpPr>
        <p:spPr>
          <a:xfrm>
            <a:off x="3429000" y="1371600"/>
            <a:ext cx="6324600" cy="5105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using System;</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public delegate void Display(string msg);</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public class Parent</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event Display Print;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protected void InvokeMethod()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Print += new Display(PrintMessage);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Check();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void Check()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if (Print != null)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PrintMessage("Welcome to C#");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void PrintMessage(string msg)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Console.WriteLine(msg); </a:t>
            </a:r>
            <a:endParaRPr/>
          </a:p>
          <a:p>
            <a:pPr indent="4000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class Child : Parent</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static void Main(string[] args)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Child objChild = new Child();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objChild.InvokeMethod(); </a:t>
            </a:r>
            <a:endParaRPr/>
          </a:p>
          <a:p>
            <a:pPr indent="62865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Arial"/>
                <a:ea typeface="Arial"/>
                <a:cs typeface="Arial"/>
                <a:sym typeface="Arial"/>
              </a:rPr>
              <a:t>}</a:t>
            </a:r>
            <a:endParaRPr/>
          </a:p>
        </p:txBody>
      </p:sp>
      <p:sp>
        <p:nvSpPr>
          <p:cNvPr id="352" name="Google Shape;352;p28"/>
          <p:cNvSpPr txBox="1"/>
          <p:nvPr/>
        </p:nvSpPr>
        <p:spPr>
          <a:xfrm>
            <a:off x="1905000" y="1295401"/>
            <a:ext cx="1265238"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Events and Inheritance 2-2</a:t>
            </a:r>
            <a:endParaRPr/>
          </a:p>
        </p:txBody>
      </p:sp>
      <p:sp>
        <p:nvSpPr>
          <p:cNvPr id="358" name="Google Shape;358;p2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59" name="Google Shape;359;p2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60" name="Google Shape;360;p2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61" name="Google Shape;361;p29"/>
          <p:cNvSpPr/>
          <p:nvPr/>
        </p:nvSpPr>
        <p:spPr>
          <a:xfrm>
            <a:off x="1752600" y="758826"/>
            <a:ext cx="8763000" cy="5870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alibri"/>
                <a:ea typeface="Calibri"/>
                <a:cs typeface="Calibri"/>
                <a:sym typeface="Calibri"/>
              </a:rPr>
              <a:t>The class </a:t>
            </a:r>
            <a:r>
              <a:rPr b="1" i="0" lang="en-US" sz="1800" u="none" cap="none" strike="noStrike">
                <a:solidFill>
                  <a:srgbClr val="000000"/>
                </a:solidFill>
                <a:latin typeface="Courier New"/>
                <a:ea typeface="Courier New"/>
                <a:cs typeface="Courier New"/>
                <a:sym typeface="Courier New"/>
              </a:rPr>
              <a:t>Child </a:t>
            </a:r>
            <a:r>
              <a:rPr b="0" i="0" lang="en-US" sz="1800" u="none" cap="none" strike="noStrike">
                <a:solidFill>
                  <a:srgbClr val="000000"/>
                </a:solidFill>
                <a:latin typeface="Calibri"/>
                <a:ea typeface="Calibri"/>
                <a:cs typeface="Calibri"/>
                <a:sym typeface="Calibri"/>
              </a:rPr>
              <a:t>is inherited from the class </a:t>
            </a:r>
            <a:r>
              <a:rPr b="1" i="0" lang="en-US" sz="1800" u="none" cap="none" strike="noStrike">
                <a:solidFill>
                  <a:srgbClr val="000000"/>
                </a:solidFill>
                <a:latin typeface="Courier New"/>
                <a:ea typeface="Courier New"/>
                <a:cs typeface="Courier New"/>
                <a:sym typeface="Courier New"/>
              </a:rPr>
              <a:t>Parent</a:t>
            </a:r>
            <a:r>
              <a:rPr b="0" i="0" lang="en-US" sz="1800" u="none" cap="none" strike="noStrike">
                <a:solidFill>
                  <a:srgbClr val="000000"/>
                </a:solidFill>
                <a:latin typeface="Calibri"/>
                <a:ea typeface="Calibri"/>
                <a:cs typeface="Calibri"/>
                <a:sym typeface="Calibri"/>
              </a:rPr>
              <a:t>. An event named </a:t>
            </a:r>
            <a:r>
              <a:rPr b="1" i="0" lang="en-US" sz="1800" u="none" cap="none" strike="noStrike">
                <a:solidFill>
                  <a:srgbClr val="000000"/>
                </a:solidFill>
                <a:latin typeface="Courier New"/>
                <a:ea typeface="Courier New"/>
                <a:cs typeface="Courier New"/>
                <a:sym typeface="Courier New"/>
              </a:rPr>
              <a:t>Print </a:t>
            </a:r>
            <a:r>
              <a:rPr b="0" i="0" lang="en-US" sz="1800" u="none" cap="none" strike="noStrike">
                <a:solidFill>
                  <a:srgbClr val="000000"/>
                </a:solidFill>
                <a:latin typeface="Calibri"/>
                <a:ea typeface="Calibri"/>
                <a:cs typeface="Calibri"/>
                <a:sym typeface="Calibri"/>
              </a:rPr>
              <a:t>is created in the class </a:t>
            </a:r>
            <a:r>
              <a:rPr b="1" i="0" lang="en-US" sz="1800" u="none" cap="none" strike="noStrike">
                <a:solidFill>
                  <a:srgbClr val="000000"/>
                </a:solidFill>
                <a:latin typeface="Courier New"/>
                <a:ea typeface="Courier New"/>
                <a:cs typeface="Courier New"/>
                <a:sym typeface="Courier New"/>
              </a:rPr>
              <a:t>Parent </a:t>
            </a:r>
            <a:r>
              <a:rPr b="0" i="0" lang="en-US" sz="1800" u="none" cap="none" strike="noStrike">
                <a:solidFill>
                  <a:srgbClr val="000000"/>
                </a:solidFill>
                <a:latin typeface="Calibri"/>
                <a:ea typeface="Calibri"/>
                <a:cs typeface="Calibri"/>
                <a:sym typeface="Calibri"/>
              </a:rPr>
              <a:t>and is associated with the delegate </a:t>
            </a:r>
            <a:r>
              <a:rPr b="1" i="0" lang="en-US" sz="1800" u="none" cap="none" strike="noStrike">
                <a:solidFill>
                  <a:srgbClr val="000000"/>
                </a:solidFill>
                <a:latin typeface="Courier New"/>
                <a:ea typeface="Courier New"/>
                <a:cs typeface="Courier New"/>
                <a:sym typeface="Courier New"/>
              </a:rPr>
              <a:t>Display</a:t>
            </a:r>
            <a:r>
              <a:rPr b="0" i="0" lang="en-US" sz="1800" u="none" cap="none" strike="noStrike">
                <a:solidFill>
                  <a:srgbClr val="000000"/>
                </a:solidFill>
                <a:latin typeface="Calibri"/>
                <a:ea typeface="Calibri"/>
                <a:cs typeface="Calibri"/>
                <a:sym typeface="Calibri"/>
              </a:rPr>
              <a:t>. The protected method </a:t>
            </a:r>
            <a:r>
              <a:rPr b="1" i="0" lang="en-US" sz="1800" u="none" cap="none" strike="noStrike">
                <a:solidFill>
                  <a:srgbClr val="000000"/>
                </a:solidFill>
                <a:latin typeface="Courier New"/>
                <a:ea typeface="Courier New"/>
                <a:cs typeface="Courier New"/>
                <a:sym typeface="Courier New"/>
              </a:rPr>
              <a:t>InvokeMethod() </a:t>
            </a:r>
            <a:r>
              <a:rPr b="0" i="0" lang="en-US" sz="1800" u="none" cap="none" strike="noStrike">
                <a:solidFill>
                  <a:srgbClr val="000000"/>
                </a:solidFill>
                <a:latin typeface="Calibri"/>
                <a:ea typeface="Calibri"/>
                <a:cs typeface="Calibri"/>
                <a:sym typeface="Calibri"/>
              </a:rPr>
              <a:t>associates the event with the delegate and passes the method </a:t>
            </a:r>
            <a:r>
              <a:rPr b="1" i="0" lang="en-US" sz="1800" u="none" cap="none" strike="noStrike">
                <a:solidFill>
                  <a:srgbClr val="000000"/>
                </a:solidFill>
                <a:latin typeface="Courier New"/>
                <a:ea typeface="Courier New"/>
                <a:cs typeface="Courier New"/>
                <a:sym typeface="Courier New"/>
              </a:rPr>
              <a:t>PrintMessage() </a:t>
            </a:r>
            <a:r>
              <a:rPr b="0" i="0" lang="en-US" sz="1800" u="none" cap="none" strike="noStrike">
                <a:solidFill>
                  <a:srgbClr val="000000"/>
                </a:solidFill>
                <a:latin typeface="Calibri"/>
                <a:ea typeface="Calibri"/>
                <a:cs typeface="Calibri"/>
                <a:sym typeface="Calibri"/>
              </a:rPr>
              <a:t>as a parameter to the delegate. The </a:t>
            </a:r>
            <a:r>
              <a:rPr b="1" i="0" lang="en-US" sz="1800" u="none" cap="none" strike="noStrike">
                <a:solidFill>
                  <a:srgbClr val="000000"/>
                </a:solidFill>
                <a:latin typeface="Courier New"/>
                <a:ea typeface="Courier New"/>
                <a:cs typeface="Courier New"/>
                <a:sym typeface="Courier New"/>
              </a:rPr>
              <a:t>Check() </a:t>
            </a:r>
            <a:r>
              <a:rPr b="0" i="0" lang="en-US" sz="1800" u="none" cap="none" strike="noStrike">
                <a:solidFill>
                  <a:srgbClr val="000000"/>
                </a:solidFill>
                <a:latin typeface="Calibri"/>
                <a:ea typeface="Calibri"/>
                <a:cs typeface="Calibri"/>
                <a:sym typeface="Calibri"/>
              </a:rPr>
              <a:t>method checks whether any method is subscribing to the event. Since the </a:t>
            </a:r>
            <a:r>
              <a:rPr b="1" i="0" lang="en-US" sz="1800" u="none" cap="none" strike="noStrike">
                <a:solidFill>
                  <a:srgbClr val="000000"/>
                </a:solidFill>
                <a:latin typeface="Courier New"/>
                <a:ea typeface="Courier New"/>
                <a:cs typeface="Courier New"/>
                <a:sym typeface="Courier New"/>
              </a:rPr>
              <a:t>PrintMessage() </a:t>
            </a:r>
            <a:r>
              <a:rPr b="0" i="0" lang="en-US" sz="1800" u="none" cap="none" strike="noStrike">
                <a:solidFill>
                  <a:srgbClr val="000000"/>
                </a:solidFill>
                <a:latin typeface="Calibri"/>
                <a:ea typeface="Calibri"/>
                <a:cs typeface="Calibri"/>
                <a:sym typeface="Calibri"/>
              </a:rPr>
              <a:t>method is subscribing to the </a:t>
            </a:r>
            <a:r>
              <a:rPr b="1" i="0" lang="en-US" sz="1800" u="none" cap="none" strike="noStrike">
                <a:solidFill>
                  <a:srgbClr val="000000"/>
                </a:solidFill>
                <a:latin typeface="Courier New"/>
                <a:ea typeface="Courier New"/>
                <a:cs typeface="Courier New"/>
                <a:sym typeface="Courier New"/>
              </a:rPr>
              <a:t>Print </a:t>
            </a:r>
            <a:r>
              <a:rPr b="0" i="0" lang="en-US" sz="1800" u="none" cap="none" strike="noStrike">
                <a:solidFill>
                  <a:srgbClr val="000000"/>
                </a:solidFill>
                <a:latin typeface="Calibri"/>
                <a:ea typeface="Calibri"/>
                <a:cs typeface="Calibri"/>
                <a:sym typeface="Calibri"/>
              </a:rPr>
              <a:t>event, this method is called. The </a:t>
            </a:r>
            <a:r>
              <a:rPr b="0" i="0" lang="en-US" sz="1800" u="none" cap="none" strike="noStrike">
                <a:solidFill>
                  <a:srgbClr val="000000"/>
                </a:solidFill>
                <a:latin typeface="Courier New"/>
                <a:ea typeface="Courier New"/>
                <a:cs typeface="Courier New"/>
                <a:sym typeface="Courier New"/>
              </a:rPr>
              <a:t>Main() </a:t>
            </a:r>
            <a:r>
              <a:rPr b="0" i="0" lang="en-US" sz="1800" u="none" cap="none" strike="noStrike">
                <a:solidFill>
                  <a:srgbClr val="000000"/>
                </a:solidFill>
                <a:latin typeface="Calibri"/>
                <a:ea typeface="Calibri"/>
                <a:cs typeface="Calibri"/>
                <a:sym typeface="Calibri"/>
              </a:rPr>
              <a:t>method creates an instance of the derived class </a:t>
            </a:r>
            <a:r>
              <a:rPr b="1" i="0" lang="en-US" sz="1800" u="none" cap="none" strike="noStrike">
                <a:solidFill>
                  <a:srgbClr val="000000"/>
                </a:solidFill>
                <a:latin typeface="Courier New"/>
                <a:ea typeface="Courier New"/>
                <a:cs typeface="Courier New"/>
                <a:sym typeface="Courier New"/>
              </a:rPr>
              <a:t>Child</a:t>
            </a:r>
            <a:r>
              <a:rPr b="0" i="0" lang="en-US" sz="1800" u="none" cap="none" strike="noStrike">
                <a:solidFill>
                  <a:srgbClr val="000000"/>
                </a:solidFill>
                <a:latin typeface="Calibri"/>
                <a:ea typeface="Calibri"/>
                <a:cs typeface="Calibri"/>
                <a:sym typeface="Calibri"/>
              </a:rPr>
              <a:t>. This instance invokes the </a:t>
            </a:r>
            <a:r>
              <a:rPr b="1" i="0" lang="en-US" sz="1800" u="none" cap="none" strike="noStrike">
                <a:solidFill>
                  <a:srgbClr val="000000"/>
                </a:solidFill>
                <a:latin typeface="Courier New"/>
                <a:ea typeface="Courier New"/>
                <a:cs typeface="Courier New"/>
                <a:sym typeface="Courier New"/>
              </a:rPr>
              <a:t>InvokeMethod() </a:t>
            </a:r>
            <a:r>
              <a:rPr b="0" i="0" lang="en-US" sz="1800" u="none" cap="none" strike="noStrike">
                <a:solidFill>
                  <a:srgbClr val="000000"/>
                </a:solidFill>
                <a:latin typeface="Calibri"/>
                <a:ea typeface="Calibri"/>
                <a:cs typeface="Calibri"/>
                <a:sym typeface="Calibri"/>
              </a:rPr>
              <a:t>method, which allows the derived class </a:t>
            </a:r>
            <a:r>
              <a:rPr b="1" i="0" lang="en-US" sz="1800" u="none" cap="none" strike="noStrike">
                <a:solidFill>
                  <a:srgbClr val="000000"/>
                </a:solidFill>
                <a:latin typeface="Courier New"/>
                <a:ea typeface="Courier New"/>
                <a:cs typeface="Courier New"/>
                <a:sym typeface="Courier New"/>
              </a:rPr>
              <a:t>Child </a:t>
            </a:r>
            <a:r>
              <a:rPr b="0" i="0" lang="en-US" sz="1800" u="none" cap="none" strike="noStrike">
                <a:solidFill>
                  <a:srgbClr val="000000"/>
                </a:solidFill>
                <a:latin typeface="Calibri"/>
                <a:ea typeface="Calibri"/>
                <a:cs typeface="Calibri"/>
                <a:sym typeface="Calibri"/>
              </a:rPr>
              <a:t>access to the event </a:t>
            </a:r>
            <a:r>
              <a:rPr b="1" i="0" lang="en-US" sz="1800" u="none" cap="none" strike="noStrike">
                <a:solidFill>
                  <a:srgbClr val="000000"/>
                </a:solidFill>
                <a:latin typeface="Courier New"/>
                <a:ea typeface="Courier New"/>
                <a:cs typeface="Courier New"/>
                <a:sym typeface="Courier New"/>
              </a:rPr>
              <a:t>Print </a:t>
            </a:r>
            <a:r>
              <a:rPr b="0" i="0" lang="en-US" sz="1800" u="none" cap="none" strike="noStrike">
                <a:solidFill>
                  <a:srgbClr val="000000"/>
                </a:solidFill>
                <a:latin typeface="Calibri"/>
                <a:ea typeface="Calibri"/>
                <a:cs typeface="Calibri"/>
                <a:sym typeface="Calibri"/>
              </a:rPr>
              <a:t>declared in the base class </a:t>
            </a:r>
            <a:r>
              <a:rPr b="1" i="0" lang="en-US" sz="1800" u="none" cap="none" strike="noStrike">
                <a:solidFill>
                  <a:srgbClr val="000000"/>
                </a:solidFill>
                <a:latin typeface="Courier New"/>
                <a:ea typeface="Courier New"/>
                <a:cs typeface="Courier New"/>
                <a:sym typeface="Courier New"/>
              </a:rPr>
              <a:t>Parent</a:t>
            </a:r>
            <a:r>
              <a:rPr b="0" i="0" lang="en-US" sz="1800" u="none" cap="none" strike="noStrike">
                <a:solidFill>
                  <a:srgbClr val="000000"/>
                </a:solidFill>
                <a:latin typeface="Calibri"/>
                <a:ea typeface="Calibri"/>
                <a:cs typeface="Calibri"/>
                <a:sym typeface="Calibri"/>
              </a:rPr>
              <a:t>.</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figure shows the outcome of invoking the event:</a:t>
            </a:r>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pic>
        <p:nvPicPr>
          <p:cNvPr id="362" name="Google Shape;362;p29"/>
          <p:cNvPicPr preferRelativeResize="0"/>
          <p:nvPr/>
        </p:nvPicPr>
        <p:blipFill rotWithShape="1">
          <a:blip r:embed="rId3">
            <a:alphaModFix/>
          </a:blip>
          <a:srcRect b="0" l="0" r="0" t="0"/>
          <a:stretch/>
        </p:blipFill>
        <p:spPr>
          <a:xfrm>
            <a:off x="3505200" y="3886200"/>
            <a:ext cx="4724400" cy="1924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sp>
        <p:nvSpPr>
          <p:cNvPr id="40" name="Google Shape;40;p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Delegates </a:t>
            </a:r>
            <a:endParaRPr/>
          </a:p>
        </p:txBody>
      </p:sp>
      <p:sp>
        <p:nvSpPr>
          <p:cNvPr id="41" name="Google Shape;41;p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2" name="Google Shape;42;p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3" name="Google Shape;43;p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4" name="Google Shape;44;p3"/>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150"/>
              <a:buFont typeface="Noto Sans Symbols"/>
              <a:buChar char="◆"/>
            </a:pPr>
            <a:r>
              <a:rPr b="0" i="0" lang="en-US" sz="2300" u="none" cap="none" strike="noStrike">
                <a:solidFill>
                  <a:schemeClr val="dk1"/>
                </a:solidFill>
                <a:latin typeface="Calibri"/>
                <a:ea typeface="Calibri"/>
                <a:cs typeface="Calibri"/>
                <a:sym typeface="Calibri"/>
              </a:rPr>
              <a:t>Following are the features of delegates:</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grpSp>
        <p:nvGrpSpPr>
          <p:cNvPr id="45" name="Google Shape;45;p3"/>
          <p:cNvGrpSpPr/>
          <p:nvPr/>
        </p:nvGrpSpPr>
        <p:grpSpPr>
          <a:xfrm>
            <a:off x="2438400" y="2060178"/>
            <a:ext cx="7238999" cy="2940843"/>
            <a:chOff x="0" y="561578"/>
            <a:chExt cx="7238999" cy="2940843"/>
          </a:xfrm>
        </p:grpSpPr>
        <p:sp>
          <p:nvSpPr>
            <p:cNvPr id="46" name="Google Shape;46;p3"/>
            <p:cNvSpPr/>
            <p:nvPr/>
          </p:nvSpPr>
          <p:spPr>
            <a:xfrm>
              <a:off x="0" y="561578"/>
              <a:ext cx="2262187" cy="1357312"/>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txBox="1"/>
            <p:nvPr/>
          </p:nvSpPr>
          <p:spPr>
            <a:xfrm>
              <a:off x="0" y="561578"/>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In the .NET Framework, a delegate points to one or more methods. Once you instantiate the delegate, the corresponding methods invoke.</a:t>
              </a:r>
              <a:endParaRPr b="0" i="0" sz="1400" u="none" cap="none" strike="noStrike">
                <a:solidFill>
                  <a:schemeClr val="dk1"/>
                </a:solidFill>
                <a:latin typeface="Arial"/>
                <a:ea typeface="Arial"/>
                <a:cs typeface="Arial"/>
                <a:sym typeface="Arial"/>
              </a:endParaRPr>
            </a:p>
          </p:txBody>
        </p:sp>
        <p:sp>
          <p:nvSpPr>
            <p:cNvPr id="48" name="Google Shape;48;p3"/>
            <p:cNvSpPr/>
            <p:nvPr/>
          </p:nvSpPr>
          <p:spPr>
            <a:xfrm>
              <a:off x="2488406" y="561578"/>
              <a:ext cx="2262187" cy="1357312"/>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nvSpPr>
          <p:spPr>
            <a:xfrm>
              <a:off x="2488406" y="561578"/>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Delegates are objects that contain references to methods that need to be invoked instead of containing the actual method names.</a:t>
              </a:r>
              <a:endParaRPr b="0" i="0" sz="1400" u="none" cap="none" strike="noStrike">
                <a:solidFill>
                  <a:schemeClr val="dk1"/>
                </a:solidFill>
                <a:latin typeface="Arial"/>
                <a:ea typeface="Arial"/>
                <a:cs typeface="Arial"/>
                <a:sym typeface="Arial"/>
              </a:endParaRPr>
            </a:p>
          </p:txBody>
        </p:sp>
        <p:sp>
          <p:nvSpPr>
            <p:cNvPr id="50" name="Google Shape;50;p3"/>
            <p:cNvSpPr/>
            <p:nvPr/>
          </p:nvSpPr>
          <p:spPr>
            <a:xfrm>
              <a:off x="4976812" y="561578"/>
              <a:ext cx="2262187" cy="1357312"/>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txBox="1"/>
            <p:nvPr/>
          </p:nvSpPr>
          <p:spPr>
            <a:xfrm>
              <a:off x="4976812" y="561578"/>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Using delegates, you can call any method, which is identified only at run-time. </a:t>
              </a:r>
              <a:endParaRPr b="0" i="0" sz="1400" u="none" cap="none" strike="noStrike">
                <a:solidFill>
                  <a:schemeClr val="dk1"/>
                </a:solidFill>
                <a:latin typeface="Arial"/>
                <a:ea typeface="Arial"/>
                <a:cs typeface="Arial"/>
                <a:sym typeface="Arial"/>
              </a:endParaRPr>
            </a:p>
          </p:txBody>
        </p:sp>
        <p:sp>
          <p:nvSpPr>
            <p:cNvPr id="52" name="Google Shape;52;p3"/>
            <p:cNvSpPr/>
            <p:nvPr/>
          </p:nvSpPr>
          <p:spPr>
            <a:xfrm>
              <a:off x="0" y="2145109"/>
              <a:ext cx="2262187" cy="1357312"/>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txBox="1"/>
            <p:nvPr/>
          </p:nvSpPr>
          <p:spPr>
            <a:xfrm>
              <a:off x="0" y="2145109"/>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A delegate is like having a general method name that points to various methods at different times and invokes the required method at run-time. </a:t>
              </a:r>
              <a:endParaRPr b="0" i="0" sz="1400" u="none" cap="none" strike="noStrike">
                <a:solidFill>
                  <a:schemeClr val="dk1"/>
                </a:solidFill>
                <a:latin typeface="Arial"/>
                <a:ea typeface="Arial"/>
                <a:cs typeface="Arial"/>
                <a:sym typeface="Arial"/>
              </a:endParaRPr>
            </a:p>
          </p:txBody>
        </p:sp>
        <p:sp>
          <p:nvSpPr>
            <p:cNvPr id="54" name="Google Shape;54;p3"/>
            <p:cNvSpPr/>
            <p:nvPr/>
          </p:nvSpPr>
          <p:spPr>
            <a:xfrm>
              <a:off x="2488406" y="2145109"/>
              <a:ext cx="2262187" cy="1357312"/>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nvSpPr>
          <p:spPr>
            <a:xfrm>
              <a:off x="2488406" y="2145109"/>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In C#, invoking a delegate will execute the referenced method at run-time.</a:t>
              </a:r>
              <a:endParaRPr b="0" i="0" sz="1400" u="none" cap="none" strike="noStrike">
                <a:solidFill>
                  <a:schemeClr val="dk1"/>
                </a:solidFill>
                <a:latin typeface="Arial"/>
                <a:ea typeface="Arial"/>
                <a:cs typeface="Arial"/>
                <a:sym typeface="Arial"/>
              </a:endParaRPr>
            </a:p>
          </p:txBody>
        </p:sp>
        <p:sp>
          <p:nvSpPr>
            <p:cNvPr id="56" name="Google Shape;56;p3"/>
            <p:cNvSpPr/>
            <p:nvPr/>
          </p:nvSpPr>
          <p:spPr>
            <a:xfrm>
              <a:off x="4976812" y="2145109"/>
              <a:ext cx="2262187" cy="1357312"/>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txBox="1"/>
            <p:nvPr/>
          </p:nvSpPr>
          <p:spPr>
            <a:xfrm>
              <a:off x="4976812" y="2145109"/>
              <a:ext cx="2262187" cy="1357312"/>
            </a:xfrm>
            <a:prstGeom prst="rect">
              <a:avLst/>
            </a:prstGeom>
            <a:noFill/>
            <a:ln>
              <a:noFill/>
            </a:ln>
          </p:spPr>
          <p:txBody>
            <a:bodyPr anchorCtr="0" anchor="ctr" bIns="53325" lIns="53325" spcFirstLastPara="1" rIns="53325" wrap="square" tIns="53325">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To associate a delegate with a particular method, the method must have the same return type and parameter type as that of the delegate.</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 Collections</a:t>
            </a:r>
            <a:endParaRPr/>
          </a:p>
        </p:txBody>
      </p:sp>
      <p:sp>
        <p:nvSpPr>
          <p:cNvPr id="368" name="Google Shape;368;p3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69" name="Google Shape;369;p3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70" name="Google Shape;370;p3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71" name="Google Shape;371;p30"/>
          <p:cNvSpPr/>
          <p:nvPr/>
        </p:nvSpPr>
        <p:spPr>
          <a:xfrm>
            <a:off x="1752600" y="758825"/>
            <a:ext cx="87630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A collection is a set of related data that may not necessarily belong to the same data type that can be set or modified dynamically at run-time.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Accessing collections is similar to accessing arrays, where elements are accessed by their index numbers. However, there are differences between arrays and collections in C#.</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table lists the differences between arrays and collections: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rPr b="0" i="0" lang="en-US" sz="1800" u="none" cap="none" strike="noStrike">
                <a:solidFill>
                  <a:schemeClr val="dk1"/>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graphicFrame>
        <p:nvGraphicFramePr>
          <p:cNvPr id="372" name="Google Shape;372;p30"/>
          <p:cNvGraphicFramePr/>
          <p:nvPr/>
        </p:nvGraphicFramePr>
        <p:xfrm>
          <a:off x="2590800" y="2438400"/>
          <a:ext cx="3000000" cy="3000000"/>
        </p:xfrm>
        <a:graphic>
          <a:graphicData uri="http://schemas.openxmlformats.org/drawingml/2006/table">
            <a:tbl>
              <a:tblPr>
                <a:noFill/>
                <a:tableStyleId>{274EC3B0-11BB-47E4-8DBC-10D0EC025DD1}</a:tableStyleId>
              </a:tblPr>
              <a:tblGrid>
                <a:gridCol w="2697300"/>
                <a:gridCol w="4084500"/>
              </a:tblGrid>
              <a:tr h="343950">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Array</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600"/>
                        <a:buFont typeface="Calibri"/>
                        <a:buNone/>
                      </a:pPr>
                      <a:r>
                        <a:rPr b="1" lang="en-US" sz="1600" u="none" cap="none" strike="noStrike">
                          <a:solidFill>
                            <a:srgbClr val="000000"/>
                          </a:solidFill>
                          <a:latin typeface="Calibri"/>
                          <a:ea typeface="Calibri"/>
                          <a:cs typeface="Calibri"/>
                          <a:sym typeface="Calibri"/>
                        </a:rPr>
                        <a:t>Collection</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343950">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Cannot be resized at run-time.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Can be resized at run-time.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879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individual elements are of the same data type.</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The individual elements can be of different data types.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687925">
                <a:tc>
                  <a:txBody>
                    <a:bodyPr/>
                    <a:lstStyle/>
                    <a:p>
                      <a:pPr indent="0" lvl="0" marL="0" marR="0" rtl="0" algn="just">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Do not contain any methods for operations on elements.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600"/>
                        <a:buFont typeface="Calibri"/>
                        <a:buNone/>
                      </a:pPr>
                      <a:r>
                        <a:rPr lang="en-US" sz="1600" u="none" cap="none" strike="noStrike">
                          <a:solidFill>
                            <a:srgbClr val="000000"/>
                          </a:solidFill>
                          <a:latin typeface="Calibri"/>
                          <a:ea typeface="Calibri"/>
                          <a:cs typeface="Calibri"/>
                          <a:sym typeface="Calibri"/>
                        </a:rPr>
                        <a:t>Contain methods for operations on elements.</a:t>
                      </a:r>
                      <a:endParaRPr sz="16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System.Collections </a:t>
            </a:r>
            <a:r>
              <a:rPr lang="en-US">
                <a:latin typeface="Calibri"/>
                <a:ea typeface="Calibri"/>
                <a:cs typeface="Calibri"/>
                <a:sym typeface="Calibri"/>
              </a:rPr>
              <a:t>Namespace 1-3</a:t>
            </a:r>
            <a:endParaRPr/>
          </a:p>
        </p:txBody>
      </p:sp>
      <p:sp>
        <p:nvSpPr>
          <p:cNvPr id="378" name="Google Shape;378;p3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79" name="Google Shape;379;p3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80" name="Google Shape;380;p3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81" name="Google Shape;381;p31"/>
          <p:cNvSpPr/>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Courier New"/>
                <a:ea typeface="Courier New"/>
                <a:cs typeface="Courier New"/>
                <a:sym typeface="Courier New"/>
              </a:rPr>
              <a:t>System.Collections</a:t>
            </a:r>
            <a:r>
              <a:rPr b="0" i="0" lang="en-US" sz="1800" u="none" cap="none" strike="noStrike">
                <a:solidFill>
                  <a:srgbClr val="000000"/>
                </a:solidFill>
                <a:latin typeface="Calibri"/>
                <a:ea typeface="Calibri"/>
                <a:cs typeface="Calibri"/>
                <a:sym typeface="Calibri"/>
              </a:rPr>
              <a:t> namespace in C# allows you to construct and manipulate a collection of objects that includes elements of different data types. The </a:t>
            </a:r>
            <a:r>
              <a:rPr b="0" i="0" lang="en-US" sz="1800" u="none" cap="none" strike="noStrike">
                <a:solidFill>
                  <a:srgbClr val="000000"/>
                </a:solidFill>
                <a:latin typeface="Courier New"/>
                <a:ea typeface="Courier New"/>
                <a:cs typeface="Courier New"/>
                <a:sym typeface="Courier New"/>
              </a:rPr>
              <a:t>System.Collections</a:t>
            </a:r>
            <a:r>
              <a:rPr b="0" i="0" lang="en-US" sz="1800" u="none" cap="none" strike="noStrike">
                <a:solidFill>
                  <a:srgbClr val="000000"/>
                </a:solidFill>
                <a:latin typeface="Calibri"/>
                <a:ea typeface="Calibri"/>
                <a:cs typeface="Calibri"/>
                <a:sym typeface="Calibri"/>
              </a:rPr>
              <a:t> namespace defines various collections such as dynamic arrays, lists, and dictionaries.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Courier New"/>
                <a:ea typeface="Courier New"/>
                <a:cs typeface="Courier New"/>
                <a:sym typeface="Courier New"/>
              </a:rPr>
              <a:t>System.Collections</a:t>
            </a:r>
            <a:r>
              <a:rPr b="0" i="0" lang="en-US" sz="1800" u="none" cap="none" strike="noStrike">
                <a:solidFill>
                  <a:srgbClr val="000000"/>
                </a:solidFill>
                <a:latin typeface="Calibri"/>
                <a:ea typeface="Calibri"/>
                <a:cs typeface="Calibri"/>
                <a:sym typeface="Calibri"/>
              </a:rPr>
              <a:t> namespace consists of classes and interfaces that define the different collections.</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table lists the commonly used classes and interfaces in the </a:t>
            </a:r>
            <a:r>
              <a:rPr b="0" i="0" lang="en-US" sz="1800" u="none" cap="none" strike="noStrike">
                <a:solidFill>
                  <a:srgbClr val="000000"/>
                </a:solidFill>
                <a:latin typeface="Courier New"/>
                <a:ea typeface="Courier New"/>
                <a:cs typeface="Courier New"/>
                <a:sym typeface="Courier New"/>
              </a:rPr>
              <a:t>System.Collections </a:t>
            </a:r>
            <a:r>
              <a:rPr b="0" i="0" lang="en-US" sz="1800" u="none" cap="none" strike="noStrike">
                <a:solidFill>
                  <a:srgbClr val="000000"/>
                </a:solidFill>
                <a:latin typeface="Calibri"/>
                <a:ea typeface="Calibri"/>
                <a:cs typeface="Calibri"/>
                <a:sym typeface="Calibri"/>
              </a:rPr>
              <a:t>namespace:</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rPr b="0" i="0" lang="en-US" sz="1800" u="none" cap="none" strike="noStrike">
                <a:solidFill>
                  <a:schemeClr val="dk1"/>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graphicFrame>
        <p:nvGraphicFramePr>
          <p:cNvPr id="382" name="Google Shape;382;p31"/>
          <p:cNvGraphicFramePr/>
          <p:nvPr/>
        </p:nvGraphicFramePr>
        <p:xfrm>
          <a:off x="2057400" y="2971800"/>
          <a:ext cx="3000000" cy="3000000"/>
        </p:xfrm>
        <a:graphic>
          <a:graphicData uri="http://schemas.openxmlformats.org/drawingml/2006/table">
            <a:tbl>
              <a:tblPr>
                <a:noFill/>
                <a:tableStyleId>{274EC3B0-11BB-47E4-8DBC-10D0EC025DD1}</a:tableStyleId>
              </a:tblPr>
              <a:tblGrid>
                <a:gridCol w="1676400"/>
                <a:gridCol w="6553200"/>
              </a:tblGrid>
              <a:tr h="203450">
                <a:tc>
                  <a:txBody>
                    <a:bodyPr/>
                    <a:lstStyle/>
                    <a:p>
                      <a:pPr indent="0" lvl="0" marL="0" marR="0" rtl="0" algn="just">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Class/Interface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4068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ArrayList</a:t>
                      </a:r>
                      <a:r>
                        <a:rPr lang="en-US" sz="1100" u="none" cap="none" strike="noStrike">
                          <a:solidFill>
                            <a:srgbClr val="000000"/>
                          </a:solidFill>
                          <a:latin typeface="Calibri"/>
                          <a:ea typeface="Calibri"/>
                          <a:cs typeface="Calibri"/>
                          <a:sym typeface="Calibri"/>
                        </a:rPr>
                        <a:t> Class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 collection that is similar to an array except that the items can be dynamically added and retrieved from the list and it can contain values of different types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350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Stack</a:t>
                      </a:r>
                      <a:r>
                        <a:rPr lang="en-US" sz="1100" u="none" cap="none" strike="noStrike">
                          <a:solidFill>
                            <a:srgbClr val="000000"/>
                          </a:solidFill>
                          <a:latin typeface="Calibri"/>
                          <a:ea typeface="Calibri"/>
                          <a:cs typeface="Calibri"/>
                          <a:sym typeface="Calibri"/>
                        </a:rPr>
                        <a:t> Class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 collection that follows the Last-In-First-Out (LIFO) principle, which means the last item inserted in the collection, will be removed first</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12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Hashtable</a:t>
                      </a:r>
                      <a:r>
                        <a:rPr lang="en-US" sz="1100" u="none" cap="none" strike="noStrike">
                          <a:solidFill>
                            <a:srgbClr val="000000"/>
                          </a:solidFill>
                          <a:latin typeface="Calibri"/>
                          <a:ea typeface="Calibri"/>
                          <a:cs typeface="Calibri"/>
                          <a:sym typeface="Calibri"/>
                        </a:rPr>
                        <a:t> Class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 collection of key and value pairs that are arranged, based on the hash code of the key</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506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SortedList</a:t>
                      </a:r>
                      <a:r>
                        <a:rPr lang="en-US" sz="1100" u="none" cap="none" strike="noStrike">
                          <a:solidFill>
                            <a:srgbClr val="000000"/>
                          </a:solidFill>
                          <a:latin typeface="Calibri"/>
                          <a:ea typeface="Calibri"/>
                          <a:cs typeface="Calibri"/>
                          <a:sym typeface="Calibri"/>
                        </a:rPr>
                        <a:t> Class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 collection of key and value pairs where the items are sorted, based on the keys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12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IDictionary</a:t>
                      </a:r>
                      <a:r>
                        <a:rPr lang="en-US" sz="1100" u="none" cap="none" strike="noStrike">
                          <a:solidFill>
                            <a:srgbClr val="000000"/>
                          </a:solidFill>
                          <a:latin typeface="Calibri"/>
                          <a:ea typeface="Calibri"/>
                          <a:cs typeface="Calibri"/>
                          <a:sym typeface="Calibri"/>
                        </a:rPr>
                        <a:t> 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Represents a collection consisting of key/value pairs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068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IDictionaryEnumerator</a:t>
                      </a:r>
                      <a:r>
                        <a:rPr lang="en-US" sz="1100" u="none" cap="none" strike="noStrike">
                          <a:solidFill>
                            <a:srgbClr val="000000"/>
                          </a:solidFill>
                          <a:latin typeface="Calibri"/>
                          <a:ea typeface="Calibri"/>
                          <a:cs typeface="Calibri"/>
                          <a:sym typeface="Calibri"/>
                        </a:rPr>
                        <a:t>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Lists the dictionary elements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51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IEnumerable</a:t>
                      </a:r>
                      <a:r>
                        <a:rPr lang="en-US" sz="1100" u="none" cap="none" strike="noStrike">
                          <a:solidFill>
                            <a:srgbClr val="000000"/>
                          </a:solidFill>
                          <a:latin typeface="Calibri"/>
                          <a:ea typeface="Calibri"/>
                          <a:cs typeface="Calibri"/>
                          <a:sym typeface="Calibri"/>
                        </a:rPr>
                        <a:t>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Defines an enumerator to perform iteration over a collection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12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ICollection</a:t>
                      </a:r>
                      <a:r>
                        <a:rPr lang="en-US" sz="1100" u="none" cap="none" strike="noStrike">
                          <a:solidFill>
                            <a:srgbClr val="000000"/>
                          </a:solidFill>
                          <a:latin typeface="Calibri"/>
                          <a:ea typeface="Calibri"/>
                          <a:cs typeface="Calibri"/>
                          <a:sym typeface="Calibri"/>
                        </a:rPr>
                        <a:t> 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size and synchronization methods for all collections</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216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IEnumerator</a:t>
                      </a:r>
                      <a:r>
                        <a:rPr lang="en-US" sz="1100" u="none" cap="none" strike="noStrike">
                          <a:solidFill>
                            <a:srgbClr val="000000"/>
                          </a:solidFill>
                          <a:latin typeface="Calibri"/>
                          <a:ea typeface="Calibri"/>
                          <a:cs typeface="Calibri"/>
                          <a:sym typeface="Calibri"/>
                        </a:rPr>
                        <a:t> 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Supports iteration over the elements of the collection</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12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IList</a:t>
                      </a:r>
                      <a:r>
                        <a:rPr lang="en-US" sz="1100" u="none" cap="none" strike="noStrike">
                          <a:solidFill>
                            <a:srgbClr val="000000"/>
                          </a:solidFill>
                          <a:latin typeface="Calibri"/>
                          <a:ea typeface="Calibri"/>
                          <a:cs typeface="Calibri"/>
                          <a:sym typeface="Calibri"/>
                        </a:rPr>
                        <a:t> Interface</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Represents a collection of items that can be accessed by their index number</a:t>
                      </a:r>
                      <a:endParaRPr sz="11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System.Collections </a:t>
            </a:r>
            <a:r>
              <a:rPr lang="en-US">
                <a:latin typeface="Calibri"/>
                <a:ea typeface="Calibri"/>
                <a:cs typeface="Calibri"/>
                <a:sym typeface="Calibri"/>
              </a:rPr>
              <a:t>Namespace 2-3</a:t>
            </a:r>
            <a:endParaRPr/>
          </a:p>
        </p:txBody>
      </p:sp>
      <p:sp>
        <p:nvSpPr>
          <p:cNvPr id="388" name="Google Shape;388;p3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389" name="Google Shape;389;p3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390" name="Google Shape;390;p3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391" name="Google Shape;391;p32"/>
          <p:cNvSpPr/>
          <p:nvPr/>
        </p:nvSpPr>
        <p:spPr>
          <a:xfrm>
            <a:off x="1752600" y="758825"/>
            <a:ext cx="8915400" cy="3505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code demonstrates the use of the commonly used classes and interfaces of the </a:t>
            </a:r>
            <a:r>
              <a:rPr b="0" i="0" lang="en-US" sz="1800" u="none" cap="none" strike="noStrike">
                <a:solidFill>
                  <a:srgbClr val="000000"/>
                </a:solidFill>
                <a:latin typeface="Courier New"/>
                <a:ea typeface="Courier New"/>
                <a:cs typeface="Courier New"/>
                <a:sym typeface="Courier New"/>
              </a:rPr>
              <a:t>System.Collections</a:t>
            </a:r>
            <a:r>
              <a:rPr b="0" i="0" lang="en-US" sz="1800" u="none" cap="none" strike="noStrike">
                <a:solidFill>
                  <a:srgbClr val="000000"/>
                </a:solidFill>
                <a:latin typeface="Calibri"/>
                <a:ea typeface="Calibri"/>
                <a:cs typeface="Calibri"/>
                <a:sym typeface="Calibri"/>
              </a:rPr>
              <a:t> namespace:</a:t>
            </a:r>
            <a:endParaRPr/>
          </a:p>
          <a:p>
            <a:pPr indent="-342900" lvl="0" marL="342900" marR="0" rtl="0" algn="l">
              <a:lnSpc>
                <a:spcPct val="90000"/>
              </a:lnSpc>
              <a:spcBef>
                <a:spcPts val="360"/>
              </a:spcBef>
              <a:spcAft>
                <a:spcPts val="0"/>
              </a:spcAft>
              <a:buClr>
                <a:srgbClr val="004E4C"/>
              </a:buClr>
              <a:buSzPts val="900"/>
              <a:buFont typeface="Noto Sans Symbols"/>
              <a:buNone/>
            </a:pPr>
            <a:r>
              <a:rPr b="0" i="0" lang="en-US" sz="1800" u="none" cap="none" strike="noStrike">
                <a:solidFill>
                  <a:schemeClr val="dk1"/>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392" name="Google Shape;392;p32"/>
          <p:cNvSpPr txBox="1"/>
          <p:nvPr/>
        </p:nvSpPr>
        <p:spPr>
          <a:xfrm>
            <a:off x="3657600" y="1371600"/>
            <a:ext cx="6248400" cy="5105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System.Collections;</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System.Collections.Generic;</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System.Text;</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class Employee : DictionaryBase</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void Add(int id, string name)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Dictionary.Add(id, name);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void OnRemove(int id)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Console.WriteLine("You are going to delete record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containing ID: " + id);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Dictionary.Remove(id);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void GetDetails()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IDictionaryEnumerator objEnumerate =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Dictionary.GetEnumerator(); </a:t>
            </a:r>
            <a:endParaRPr b="0" i="0" sz="110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while (objEnumerate.MoveNext()) </a:t>
            </a:r>
            <a:endParaRPr b="0" i="0" sz="110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12573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Console.WriteLine(objEnumerate.Key.ToString() + </a:t>
            </a:r>
            <a:endParaRPr b="0" i="0" sz="1100" u="none" cap="none" strike="noStrike">
              <a:solidFill>
                <a:srgbClr val="000000"/>
              </a:solidFill>
              <a:latin typeface="Calibri"/>
              <a:ea typeface="Calibri"/>
              <a:cs typeface="Calibri"/>
              <a:sym typeface="Calibri"/>
            </a:endParaRPr>
          </a:p>
          <a:p>
            <a:pPr indent="12573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"\t\t" + </a:t>
            </a:r>
            <a:endParaRPr b="0" i="0" sz="110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objEnumerate.Value); </a:t>
            </a:r>
            <a:endParaRPr b="0" i="0" sz="110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Main(string[] args) </a:t>
            </a:r>
            <a:endParaRPr b="0" i="0" sz="110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93" name="Google Shape;393;p32"/>
          <p:cNvSpPr txBox="1"/>
          <p:nvPr/>
        </p:nvSpPr>
        <p:spPr>
          <a:xfrm>
            <a:off x="2133600" y="1371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System.Collections </a:t>
            </a:r>
            <a:r>
              <a:rPr lang="en-US">
                <a:latin typeface="Calibri"/>
                <a:ea typeface="Calibri"/>
                <a:cs typeface="Calibri"/>
                <a:sym typeface="Calibri"/>
              </a:rPr>
              <a:t>Namespace 3-3</a:t>
            </a:r>
            <a:endParaRPr/>
          </a:p>
        </p:txBody>
      </p:sp>
      <p:sp>
        <p:nvSpPr>
          <p:cNvPr id="399" name="Google Shape;399;p3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00" name="Google Shape;400;p3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01" name="Google Shape;401;p3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02" name="Google Shape;402;p33"/>
          <p:cNvSpPr/>
          <p:nvPr/>
        </p:nvSpPr>
        <p:spPr>
          <a:xfrm>
            <a:off x="1752600" y="685800"/>
            <a:ext cx="8763000" cy="5867400"/>
          </a:xfrm>
          <a:prstGeom prst="rect">
            <a:avLst/>
          </a:prstGeom>
          <a:noFill/>
          <a:ln>
            <a:noFill/>
          </a:ln>
        </p:spPr>
        <p:txBody>
          <a:bodyPr anchorCtr="0" anchor="t" bIns="45700" lIns="91425" spcFirstLastPara="1" rIns="91425" wrap="square" tIns="45700">
            <a:noAutofit/>
          </a:bodyPr>
          <a:lstStyle/>
          <a:p>
            <a:pPr indent="-285750" lvl="1" marL="342900" marR="0" rtl="0" algn="l">
              <a:lnSpc>
                <a:spcPct val="90000"/>
              </a:lnSpc>
              <a:spcBef>
                <a:spcPts val="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class </a:t>
            </a:r>
            <a:r>
              <a:rPr b="1" i="0" lang="en-US" sz="1200" u="none" cap="none" strike="noStrike">
                <a:solidFill>
                  <a:srgbClr val="000000"/>
                </a:solidFill>
                <a:latin typeface="Courier New"/>
                <a:ea typeface="Courier New"/>
                <a:cs typeface="Courier New"/>
                <a:sym typeface="Courier New"/>
              </a:rPr>
              <a:t>Employee </a:t>
            </a:r>
            <a:r>
              <a:rPr b="0" i="0" lang="en-US" sz="1200" u="none" cap="none" strike="noStrike">
                <a:solidFill>
                  <a:srgbClr val="000000"/>
                </a:solidFill>
                <a:latin typeface="Calibri"/>
                <a:ea typeface="Calibri"/>
                <a:cs typeface="Calibri"/>
                <a:sym typeface="Calibri"/>
              </a:rPr>
              <a:t>is inherited from the </a:t>
            </a:r>
            <a:r>
              <a:rPr b="0" i="0" lang="en-US" sz="1200" u="none" cap="none" strike="noStrike">
                <a:solidFill>
                  <a:srgbClr val="000000"/>
                </a:solidFill>
                <a:latin typeface="Courier New"/>
                <a:ea typeface="Courier New"/>
                <a:cs typeface="Courier New"/>
                <a:sym typeface="Courier New"/>
              </a:rPr>
              <a:t>DictionaryBase </a:t>
            </a:r>
            <a:r>
              <a:rPr b="0" i="0" lang="en-US" sz="1200" u="none" cap="none" strike="noStrike">
                <a:solidFill>
                  <a:srgbClr val="000000"/>
                </a:solidFill>
                <a:latin typeface="Calibri"/>
                <a:ea typeface="Calibri"/>
                <a:cs typeface="Calibri"/>
                <a:sym typeface="Calibri"/>
              </a:rPr>
              <a:t>class.</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a:t>
            </a:r>
            <a:r>
              <a:rPr b="0" i="0" lang="en-US" sz="1200" u="none" cap="none" strike="noStrike">
                <a:solidFill>
                  <a:srgbClr val="000000"/>
                </a:solidFill>
                <a:latin typeface="Courier New"/>
                <a:ea typeface="Courier New"/>
                <a:cs typeface="Courier New"/>
                <a:sym typeface="Courier New"/>
              </a:rPr>
              <a:t>DictionaryBase </a:t>
            </a:r>
            <a:r>
              <a:rPr b="0" i="0" lang="en-US" sz="1200" u="none" cap="none" strike="noStrike">
                <a:solidFill>
                  <a:srgbClr val="000000"/>
                </a:solidFill>
                <a:latin typeface="Calibri"/>
                <a:ea typeface="Calibri"/>
                <a:cs typeface="Calibri"/>
                <a:sym typeface="Calibri"/>
              </a:rPr>
              <a:t>class is an abstract class. The details of the employees are inserted using the methods present in the </a:t>
            </a:r>
            <a:r>
              <a:rPr b="0" i="0" lang="en-US" sz="1200" u="none" cap="none" strike="noStrike">
                <a:solidFill>
                  <a:srgbClr val="000000"/>
                </a:solidFill>
                <a:latin typeface="Courier New"/>
                <a:ea typeface="Courier New"/>
                <a:cs typeface="Courier New"/>
                <a:sym typeface="Courier New"/>
              </a:rPr>
              <a:t>DictionaryBase </a:t>
            </a:r>
            <a:r>
              <a:rPr b="0" i="0" lang="en-US" sz="1200" u="none" cap="none" strike="noStrike">
                <a:solidFill>
                  <a:srgbClr val="000000"/>
                </a:solidFill>
                <a:latin typeface="Calibri"/>
                <a:ea typeface="Calibri"/>
                <a:cs typeface="Calibri"/>
                <a:sym typeface="Calibri"/>
              </a:rPr>
              <a:t>class. </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user-defined </a:t>
            </a:r>
            <a:r>
              <a:rPr b="1" i="0" lang="en-US" sz="1200" u="none" cap="none" strike="noStrike">
                <a:solidFill>
                  <a:srgbClr val="000000"/>
                </a:solidFill>
                <a:latin typeface="Courier New"/>
                <a:ea typeface="Courier New"/>
                <a:cs typeface="Courier New"/>
                <a:sym typeface="Courier New"/>
              </a:rPr>
              <a:t>Add() </a:t>
            </a:r>
            <a:r>
              <a:rPr b="0" i="0" lang="en-US" sz="1200" u="none" cap="none" strike="noStrike">
                <a:solidFill>
                  <a:srgbClr val="000000"/>
                </a:solidFill>
                <a:latin typeface="Calibri"/>
                <a:ea typeface="Calibri"/>
                <a:cs typeface="Calibri"/>
                <a:sym typeface="Calibri"/>
              </a:rPr>
              <a:t>method takes two parameters, namely </a:t>
            </a:r>
            <a:r>
              <a:rPr b="1" i="0" lang="en-US" sz="1200" u="none" cap="none" strike="noStrike">
                <a:solidFill>
                  <a:srgbClr val="000000"/>
                </a:solidFill>
                <a:latin typeface="Courier New"/>
                <a:ea typeface="Courier New"/>
                <a:cs typeface="Courier New"/>
                <a:sym typeface="Courier New"/>
              </a:rPr>
              <a:t>id </a:t>
            </a:r>
            <a:r>
              <a:rPr b="0" i="0" lang="en-US" sz="1200" u="none" cap="none" strike="noStrike">
                <a:solidFill>
                  <a:srgbClr val="000000"/>
                </a:solidFill>
                <a:latin typeface="Calibri"/>
                <a:ea typeface="Calibri"/>
                <a:cs typeface="Calibri"/>
                <a:sym typeface="Calibri"/>
              </a:rPr>
              <a:t>and </a:t>
            </a:r>
            <a:r>
              <a:rPr b="1" i="0" lang="en-US" sz="1200" u="none" cap="none" strike="noStrike">
                <a:solidFill>
                  <a:srgbClr val="000000"/>
                </a:solidFill>
                <a:latin typeface="Courier New"/>
                <a:ea typeface="Courier New"/>
                <a:cs typeface="Courier New"/>
                <a:sym typeface="Courier New"/>
              </a:rPr>
              <a:t>name</a:t>
            </a:r>
            <a:r>
              <a:rPr b="0" i="0" lang="en-US" sz="1200" u="none" cap="none" strike="noStrike">
                <a:solidFill>
                  <a:srgbClr val="000000"/>
                </a:solidFill>
                <a:latin typeface="Calibri"/>
                <a:ea typeface="Calibri"/>
                <a:cs typeface="Calibri"/>
                <a:sym typeface="Calibri"/>
              </a:rPr>
              <a:t>. These parameters are passed onto the </a:t>
            </a:r>
            <a:r>
              <a:rPr b="0" i="0" lang="en-US" sz="1200" u="none" cap="none" strike="noStrike">
                <a:solidFill>
                  <a:srgbClr val="000000"/>
                </a:solidFill>
                <a:latin typeface="Courier New"/>
                <a:ea typeface="Courier New"/>
                <a:cs typeface="Courier New"/>
                <a:sym typeface="Courier New"/>
              </a:rPr>
              <a:t>Add() </a:t>
            </a:r>
            <a:r>
              <a:rPr b="0" i="0" lang="en-US" sz="1200" u="none" cap="none" strike="noStrike">
                <a:solidFill>
                  <a:srgbClr val="000000"/>
                </a:solidFill>
                <a:latin typeface="Calibri"/>
                <a:ea typeface="Calibri"/>
                <a:cs typeface="Calibri"/>
                <a:sym typeface="Calibri"/>
              </a:rPr>
              <a:t>method of the </a:t>
            </a:r>
            <a:r>
              <a:rPr b="0" i="0" lang="en-US" sz="1200" u="none" cap="none" strike="noStrike">
                <a:solidFill>
                  <a:srgbClr val="000000"/>
                </a:solidFill>
                <a:latin typeface="Courier New"/>
                <a:ea typeface="Courier New"/>
                <a:cs typeface="Courier New"/>
                <a:sym typeface="Courier New"/>
              </a:rPr>
              <a:t>Dictionary </a:t>
            </a:r>
            <a:r>
              <a:rPr b="0" i="0" lang="en-US" sz="1200" u="none" cap="none" strike="noStrike">
                <a:solidFill>
                  <a:srgbClr val="000000"/>
                </a:solidFill>
                <a:latin typeface="Calibri"/>
                <a:ea typeface="Calibri"/>
                <a:cs typeface="Calibri"/>
                <a:sym typeface="Calibri"/>
              </a:rPr>
              <a:t>class.</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a:t>
            </a:r>
            <a:r>
              <a:rPr b="0" i="0" lang="en-US" sz="1200" u="none" cap="none" strike="noStrike">
                <a:solidFill>
                  <a:srgbClr val="000000"/>
                </a:solidFill>
                <a:latin typeface="Courier New"/>
                <a:ea typeface="Courier New"/>
                <a:cs typeface="Courier New"/>
                <a:sym typeface="Courier New"/>
              </a:rPr>
              <a:t>Dictionary </a:t>
            </a:r>
            <a:r>
              <a:rPr b="0" i="0" lang="en-US" sz="1200" u="none" cap="none" strike="noStrike">
                <a:solidFill>
                  <a:srgbClr val="000000"/>
                </a:solidFill>
                <a:latin typeface="Calibri"/>
                <a:ea typeface="Calibri"/>
                <a:cs typeface="Calibri"/>
                <a:sym typeface="Calibri"/>
              </a:rPr>
              <a:t>class stores these values as a key/value pair. </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a:t>
            </a:r>
            <a:r>
              <a:rPr b="0" i="0" lang="en-US" sz="1200" u="none" cap="none" strike="noStrike">
                <a:solidFill>
                  <a:srgbClr val="000000"/>
                </a:solidFill>
                <a:latin typeface="Courier New"/>
                <a:ea typeface="Courier New"/>
                <a:cs typeface="Courier New"/>
                <a:sym typeface="Courier New"/>
              </a:rPr>
              <a:t>OnRemove() </a:t>
            </a:r>
            <a:r>
              <a:rPr b="0" i="0" lang="en-US" sz="1200" u="none" cap="none" strike="noStrike">
                <a:solidFill>
                  <a:srgbClr val="000000"/>
                </a:solidFill>
                <a:latin typeface="Calibri"/>
                <a:ea typeface="Calibri"/>
                <a:cs typeface="Calibri"/>
                <a:sym typeface="Calibri"/>
              </a:rPr>
              <a:t>method of </a:t>
            </a:r>
            <a:r>
              <a:rPr b="0" i="0" lang="en-US" sz="1200" u="none" cap="none" strike="noStrike">
                <a:solidFill>
                  <a:srgbClr val="000000"/>
                </a:solidFill>
                <a:latin typeface="Courier New"/>
                <a:ea typeface="Courier New"/>
                <a:cs typeface="Courier New"/>
                <a:sym typeface="Courier New"/>
              </a:rPr>
              <a:t>DictionaryBase </a:t>
            </a:r>
            <a:r>
              <a:rPr b="0" i="0" lang="en-US" sz="1200" u="none" cap="none" strike="noStrike">
                <a:solidFill>
                  <a:srgbClr val="000000"/>
                </a:solidFill>
                <a:latin typeface="Calibri"/>
                <a:ea typeface="Calibri"/>
                <a:cs typeface="Calibri"/>
                <a:sym typeface="Calibri"/>
              </a:rPr>
              <a:t>is overridden. It takes a parameter specifying the key whose key/value pair is to be removed from the </a:t>
            </a:r>
            <a:r>
              <a:rPr b="0" i="0" lang="en-US" sz="1200" u="none" cap="none" strike="noStrike">
                <a:solidFill>
                  <a:srgbClr val="000000"/>
                </a:solidFill>
                <a:latin typeface="Courier New"/>
                <a:ea typeface="Courier New"/>
                <a:cs typeface="Courier New"/>
                <a:sym typeface="Courier New"/>
              </a:rPr>
              <a:t>Dictionary </a:t>
            </a:r>
            <a:r>
              <a:rPr b="0" i="0" lang="en-US" sz="1200" u="none" cap="none" strike="noStrike">
                <a:solidFill>
                  <a:srgbClr val="000000"/>
                </a:solidFill>
                <a:latin typeface="Calibri"/>
                <a:ea typeface="Calibri"/>
                <a:cs typeface="Calibri"/>
                <a:sym typeface="Calibri"/>
              </a:rPr>
              <a:t>class. </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This method then prints a warning statement on the console before deleting the record from the </a:t>
            </a:r>
            <a:r>
              <a:rPr b="0" i="0" lang="en-US" sz="1200" u="none" cap="none" strike="noStrike">
                <a:solidFill>
                  <a:srgbClr val="000000"/>
                </a:solidFill>
                <a:latin typeface="Courier New"/>
                <a:ea typeface="Courier New"/>
                <a:cs typeface="Courier New"/>
                <a:sym typeface="Courier New"/>
              </a:rPr>
              <a:t>Dictionary </a:t>
            </a:r>
            <a:r>
              <a:rPr b="0" i="0" lang="en-US" sz="1200" u="none" cap="none" strike="noStrike">
                <a:solidFill>
                  <a:srgbClr val="000000"/>
                </a:solidFill>
                <a:latin typeface="Calibri"/>
                <a:ea typeface="Calibri"/>
                <a:cs typeface="Calibri"/>
                <a:sym typeface="Calibri"/>
              </a:rPr>
              <a:t>class.</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a:t>
            </a:r>
            <a:r>
              <a:rPr b="0" i="0" lang="en-US" sz="1200" u="none" cap="none" strike="noStrike">
                <a:solidFill>
                  <a:srgbClr val="000000"/>
                </a:solidFill>
                <a:latin typeface="Courier New"/>
                <a:ea typeface="Courier New"/>
                <a:cs typeface="Courier New"/>
                <a:sym typeface="Courier New"/>
              </a:rPr>
              <a:t>Dictionary.Remove() </a:t>
            </a:r>
            <a:r>
              <a:rPr b="0" i="0" lang="en-US" sz="1200" u="none" cap="none" strike="noStrike">
                <a:solidFill>
                  <a:srgbClr val="000000"/>
                </a:solidFill>
                <a:latin typeface="Calibri"/>
                <a:ea typeface="Calibri"/>
                <a:cs typeface="Calibri"/>
                <a:sym typeface="Calibri"/>
              </a:rPr>
              <a:t>method is used to remove the key/value pair. </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rgbClr val="000000"/>
                </a:solidFill>
                <a:latin typeface="Calibri"/>
                <a:ea typeface="Calibri"/>
                <a:cs typeface="Calibri"/>
                <a:sym typeface="Calibri"/>
              </a:rPr>
              <a:t>The </a:t>
            </a:r>
            <a:r>
              <a:rPr b="0" i="0" lang="en-US" sz="1200" u="none" cap="none" strike="noStrike">
                <a:solidFill>
                  <a:srgbClr val="000000"/>
                </a:solidFill>
                <a:latin typeface="Courier New"/>
                <a:ea typeface="Courier New"/>
                <a:cs typeface="Courier New"/>
                <a:sym typeface="Courier New"/>
              </a:rPr>
              <a:t>GetEnumerator() </a:t>
            </a:r>
            <a:r>
              <a:rPr b="0" i="0" lang="en-US" sz="1200" u="none" cap="none" strike="noStrike">
                <a:solidFill>
                  <a:srgbClr val="000000"/>
                </a:solidFill>
                <a:latin typeface="Calibri"/>
                <a:ea typeface="Calibri"/>
                <a:cs typeface="Calibri"/>
                <a:sym typeface="Calibri"/>
              </a:rPr>
              <a:t>method returns an </a:t>
            </a:r>
            <a:r>
              <a:rPr b="0" i="0" lang="en-US" sz="1200" u="none" cap="none" strike="noStrike">
                <a:solidFill>
                  <a:srgbClr val="000000"/>
                </a:solidFill>
                <a:latin typeface="Courier New"/>
                <a:ea typeface="Courier New"/>
                <a:cs typeface="Courier New"/>
                <a:sym typeface="Courier New"/>
              </a:rPr>
              <a:t>IDictionaryEnumerator</a:t>
            </a:r>
            <a:r>
              <a:rPr b="0" i="0" lang="en-US" sz="1200" u="none" cap="none" strike="noStrike">
                <a:solidFill>
                  <a:srgbClr val="000000"/>
                </a:solidFill>
                <a:latin typeface="Calibri"/>
                <a:ea typeface="Calibri"/>
                <a:cs typeface="Calibri"/>
                <a:sym typeface="Calibri"/>
              </a:rPr>
              <a:t>, which is used to traverse through the list.</a:t>
            </a:r>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The following figure displays the output of the example:</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403" name="Google Shape;403;p33"/>
          <p:cNvSpPr txBox="1"/>
          <p:nvPr/>
        </p:nvSpPr>
        <p:spPr>
          <a:xfrm>
            <a:off x="3657600" y="838200"/>
            <a:ext cx="6248400" cy="2133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Employee objEmployee = new Employee();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objEmployee.Add(102, "John");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objEmployee.Add(105, "James");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objEmployee.Add(106, "Peter");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Console.WriteLine("Original values stored in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Dictionary");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objEmployee.GetDetails();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objEmployee.OnRemove(106);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Console.WriteLine("Modified values stored in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Dictionary");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objEmployee.GetDetails();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p:txBody>
      </p:sp>
      <p:pic>
        <p:nvPicPr>
          <p:cNvPr id="404" name="Google Shape;404;p33"/>
          <p:cNvPicPr preferRelativeResize="0"/>
          <p:nvPr/>
        </p:nvPicPr>
        <p:blipFill rotWithShape="1">
          <a:blip r:embed="rId3">
            <a:alphaModFix/>
          </a:blip>
          <a:srcRect b="0" l="0" r="0" t="0"/>
          <a:stretch/>
        </p:blipFill>
        <p:spPr>
          <a:xfrm>
            <a:off x="3505201" y="5410201"/>
            <a:ext cx="4752975" cy="10842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System.Collections.Generic </a:t>
            </a:r>
            <a:r>
              <a:rPr lang="en-US">
                <a:latin typeface="Calibri"/>
                <a:ea typeface="Calibri"/>
                <a:cs typeface="Calibri"/>
                <a:sym typeface="Calibri"/>
              </a:rPr>
              <a:t>Namespace</a:t>
            </a:r>
            <a:endParaRPr/>
          </a:p>
        </p:txBody>
      </p:sp>
      <p:sp>
        <p:nvSpPr>
          <p:cNvPr id="410" name="Google Shape;410;p3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11" name="Google Shape;411;p3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12" name="Google Shape;412;p3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13" name="Google Shape;413;p34"/>
          <p:cNvSpPr/>
          <p:nvPr/>
        </p:nvSpPr>
        <p:spPr>
          <a:xfrm>
            <a:off x="1752600" y="758826"/>
            <a:ext cx="8686800" cy="5260975"/>
          </a:xfrm>
          <a:prstGeom prst="rect">
            <a:avLst/>
          </a:prstGeom>
          <a:noFill/>
          <a:ln>
            <a:noFill/>
          </a:ln>
        </p:spPr>
        <p:txBody>
          <a:bodyPr anchorCtr="0" anchor="t" bIns="45700" lIns="91425" spcFirstLastPara="1" rIns="91425" wrap="square" tIns="45700">
            <a:noAutofit/>
          </a:bodyPr>
          <a:lstStyle/>
          <a:p>
            <a:pPr indent="-285750" lvl="1" marL="342900" marR="0" rtl="0" algn="l">
              <a:lnSpc>
                <a:spcPct val="90000"/>
              </a:lnSpc>
              <a:spcBef>
                <a:spcPts val="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Consider an online application form used by students to register for an examination conducted by a university.</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application form can be used to apply for examination of any course offered by the university.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Similarly, in C#, generics allow you to define data structures that consist of functionalities which can be implemented for any data type.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Thus, generics allow you to reuse a code for different data types.</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To create generics, you should use the built-in classes of the </a:t>
            </a:r>
            <a:r>
              <a:rPr b="0" i="0" lang="en-US" sz="1800" u="none" cap="none" strike="noStrike">
                <a:solidFill>
                  <a:srgbClr val="000000"/>
                </a:solidFill>
                <a:latin typeface="Arial"/>
                <a:ea typeface="Arial"/>
                <a:cs typeface="Arial"/>
                <a:sym typeface="Arial"/>
              </a:rPr>
              <a:t>System.Collections.Generic</a:t>
            </a:r>
            <a:r>
              <a:rPr b="0" i="0" lang="en-US" sz="1800" u="none" cap="none" strike="noStrike">
                <a:solidFill>
                  <a:srgbClr val="000000"/>
                </a:solidFill>
                <a:latin typeface="Calibri"/>
                <a:ea typeface="Calibri"/>
                <a:cs typeface="Calibri"/>
                <a:sym typeface="Calibri"/>
              </a:rPr>
              <a:t> namespace. These classes ensure</a:t>
            </a:r>
            <a:br>
              <a:rPr b="0" i="0" lang="en-US" sz="1800" u="none" cap="none" strike="noStrike">
                <a:solidFill>
                  <a:srgbClr val="000000"/>
                </a:solidFill>
                <a:latin typeface="Calibri"/>
                <a:ea typeface="Calibri"/>
                <a:cs typeface="Calibri"/>
                <a:sym typeface="Calibri"/>
              </a:rPr>
            </a:br>
            <a:r>
              <a:rPr b="0" i="0" lang="en-US" sz="1800" u="none" cap="none" strike="noStrike">
                <a:solidFill>
                  <a:srgbClr val="000000"/>
                </a:solidFill>
                <a:latin typeface="Calibri"/>
                <a:ea typeface="Calibri"/>
                <a:cs typeface="Calibri"/>
                <a:sym typeface="Calibri"/>
              </a:rPr>
              <a:t> type-checking.</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To create generics, you should use the built-in classes of the </a:t>
            </a:r>
            <a:r>
              <a:rPr b="0" i="0" lang="en-US" sz="1800" u="none" cap="none" strike="noStrike">
                <a:solidFill>
                  <a:srgbClr val="000000"/>
                </a:solidFill>
                <a:latin typeface="Arial"/>
                <a:ea typeface="Arial"/>
                <a:cs typeface="Arial"/>
                <a:sym typeface="Arial"/>
              </a:rPr>
              <a:t>System.Collections.Generic</a:t>
            </a:r>
            <a:r>
              <a:rPr b="0" i="0" lang="en-US" sz="1800" u="none" cap="none" strike="noStrike">
                <a:solidFill>
                  <a:srgbClr val="000000"/>
                </a:solidFill>
                <a:latin typeface="Calibri"/>
                <a:ea typeface="Calibri"/>
                <a:cs typeface="Calibri"/>
                <a:sym typeface="Calibri"/>
              </a:rPr>
              <a:t> namespace.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These classes ensure type-safety, which is a feature of C# that ensures a value is treated as the type with which it is declared.</a:t>
            </a:r>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414" name="Google Shape;414;p34"/>
          <p:cNvSpPr txBox="1"/>
          <p:nvPr/>
        </p:nvSpPr>
        <p:spPr>
          <a:xfrm>
            <a:off x="1828800" y="914400"/>
            <a:ext cx="1447800" cy="400050"/>
          </a:xfrm>
          <a:prstGeom prst="rect">
            <a:avLst/>
          </a:prstGeom>
          <a:solidFill>
            <a:srgbClr val="006699"/>
          </a:solidFill>
          <a:ln>
            <a:noFill/>
          </a:ln>
        </p:spPr>
        <p:txBody>
          <a:bodyPr anchorCtr="0" anchor="b" bIns="45700" lIns="91425" spcFirstLastPara="1" rIns="91425" wrap="square" tIns="45700">
            <a:noAutofit/>
          </a:bodyPr>
          <a:lstStyle/>
          <a:p>
            <a:pPr indent="0" lvl="0" marL="0" marR="0" rtl="0" algn="ctr">
              <a:lnSpc>
                <a:spcPct val="7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Example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Classes and Interfaces 1-5 </a:t>
            </a:r>
            <a:endParaRPr/>
          </a:p>
        </p:txBody>
      </p:sp>
      <p:sp>
        <p:nvSpPr>
          <p:cNvPr id="420" name="Google Shape;420;p3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21" name="Google Shape;421;p3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22" name="Google Shape;422;p3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23" name="Google Shape;423;p35"/>
          <p:cNvSpPr/>
          <p:nvPr/>
        </p:nvSpPr>
        <p:spPr>
          <a:xfrm>
            <a:off x="1752600" y="758826"/>
            <a:ext cx="8915400" cy="56419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System.Collections.Generic </a:t>
            </a:r>
            <a:r>
              <a:rPr b="0" i="0" lang="en-US" sz="2000" u="none" cap="none" strike="noStrike">
                <a:solidFill>
                  <a:srgbClr val="000000"/>
                </a:solidFill>
                <a:latin typeface="Calibri"/>
                <a:ea typeface="Calibri"/>
                <a:cs typeface="Calibri"/>
                <a:sym typeface="Calibri"/>
              </a:rPr>
              <a:t>namespace consists of classes and interfaces that define the different generic collections.</a:t>
            </a:r>
            <a:endParaRPr/>
          </a:p>
          <a:p>
            <a:pPr indent="-285750" lvl="1" marL="742950" marR="0" rtl="0" algn="l">
              <a:lnSpc>
                <a:spcPct val="90000"/>
              </a:lnSpc>
              <a:spcBef>
                <a:spcPts val="320"/>
              </a:spcBef>
              <a:spcAft>
                <a:spcPts val="0"/>
              </a:spcAft>
              <a:buClr>
                <a:srgbClr val="006666"/>
              </a:buClr>
              <a:buSzPts val="800"/>
              <a:buFont typeface="Noto Sans Symbols"/>
              <a:buChar char="🞛"/>
            </a:pPr>
            <a:r>
              <a:rPr b="1" i="0" lang="en-US" sz="1600" u="none" cap="none" strike="noStrike">
                <a:solidFill>
                  <a:srgbClr val="000000"/>
                </a:solidFill>
                <a:latin typeface="Calibri"/>
                <a:ea typeface="Calibri"/>
                <a:cs typeface="Calibri"/>
                <a:sym typeface="Calibri"/>
              </a:rPr>
              <a:t>Classes: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Arial"/>
                <a:ea typeface="Arial"/>
                <a:cs typeface="Arial"/>
                <a:sym typeface="Arial"/>
              </a:rPr>
              <a:t>System.Collections.Generic</a:t>
            </a:r>
            <a:r>
              <a:rPr b="0" i="0" lang="en-US" sz="1800" u="none" cap="none" strike="noStrike">
                <a:solidFill>
                  <a:srgbClr val="000000"/>
                </a:solidFill>
                <a:latin typeface="Calibri"/>
                <a:ea typeface="Calibri"/>
                <a:cs typeface="Calibri"/>
                <a:sym typeface="Calibri"/>
              </a:rPr>
              <a:t> namespace consists of classes that allow you to create type-safe collections.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following table lists the commonly used classes in the </a:t>
            </a:r>
            <a:r>
              <a:rPr b="0" i="0" lang="en-US" sz="1800" u="none" cap="none" strike="noStrike">
                <a:solidFill>
                  <a:srgbClr val="000000"/>
                </a:solidFill>
                <a:latin typeface="Arial"/>
                <a:ea typeface="Arial"/>
                <a:cs typeface="Arial"/>
                <a:sym typeface="Arial"/>
              </a:rPr>
              <a:t>System.Collections.Generic</a:t>
            </a:r>
            <a:r>
              <a:rPr b="0" i="0" lang="en-US" sz="1800" u="none" cap="none" strike="noStrike">
                <a:solidFill>
                  <a:srgbClr val="000000"/>
                </a:solidFill>
                <a:latin typeface="Calibri"/>
                <a:ea typeface="Calibri"/>
                <a:cs typeface="Calibri"/>
                <a:sym typeface="Calibri"/>
              </a:rPr>
              <a:t> namespace:</a:t>
            </a:r>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2860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graphicFrame>
        <p:nvGraphicFramePr>
          <p:cNvPr id="424" name="Google Shape;424;p35"/>
          <p:cNvGraphicFramePr/>
          <p:nvPr/>
        </p:nvGraphicFramePr>
        <p:xfrm>
          <a:off x="2133600" y="2971800"/>
          <a:ext cx="3000000" cy="3000000"/>
        </p:xfrm>
        <a:graphic>
          <a:graphicData uri="http://schemas.openxmlformats.org/drawingml/2006/table">
            <a:tbl>
              <a:tblPr>
                <a:noFill/>
                <a:tableStyleId>{274EC3B0-11BB-47E4-8DBC-10D0EC025DD1}</a:tableStyleId>
              </a:tblPr>
              <a:tblGrid>
                <a:gridCol w="2196025"/>
                <a:gridCol w="5728775"/>
              </a:tblGrid>
              <a:tr h="244800">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Class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44800">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List&lt;T&gt;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Provides a generic collection of items that can be dynamically resized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475725">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Stack&lt;T&gt;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Provides a generic collection that follows the LIFO principle, which means that the last item inserted in the collection will be removed first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5075">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Queue&lt;T&gt;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Provides a generic collection that follows the FIFO principle, which means that the first item inserted in the collection will be removed first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58550">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Dictionary&lt;K, V&gt;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Provides a generic collection of keys and values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7100">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SortedDictionary&lt;K, V&gt;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Provides a generic collection of sorted key and value pairs that consist of items sorted according to their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58550">
                <a:tc>
                  <a:txBody>
                    <a:bodyPr/>
                    <a:lstStyle/>
                    <a:p>
                      <a:pPr indent="0" lvl="0" marL="0" marR="0" rtl="0" algn="just">
                        <a:lnSpc>
                          <a:spcPct val="115000"/>
                        </a:lnSpc>
                        <a:spcBef>
                          <a:spcPts val="0"/>
                        </a:spcBef>
                        <a:spcAft>
                          <a:spcPts val="0"/>
                        </a:spcAft>
                        <a:buClr>
                          <a:srgbClr val="000000"/>
                        </a:buClr>
                        <a:buSzPts val="1200"/>
                        <a:buFont typeface="Courier New"/>
                        <a:buNone/>
                      </a:pPr>
                      <a:r>
                        <a:rPr lang="en-US" sz="1200" u="none" cap="none" strike="noStrike">
                          <a:solidFill>
                            <a:srgbClr val="000000"/>
                          </a:solidFill>
                          <a:latin typeface="Courier New"/>
                          <a:ea typeface="Courier New"/>
                          <a:cs typeface="Courier New"/>
                          <a:sym typeface="Courier New"/>
                        </a:rPr>
                        <a:t>LinkedList&lt;T&gt;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Implements the doubly linked list by storing elements in it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Classes and Interfaces 2-5 </a:t>
            </a:r>
            <a:endParaRPr/>
          </a:p>
        </p:txBody>
      </p:sp>
      <p:sp>
        <p:nvSpPr>
          <p:cNvPr id="430" name="Google Shape;430;p3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31" name="Google Shape;431;p3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32" name="Google Shape;432;p3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33" name="Google Shape;433;p36"/>
          <p:cNvSpPr/>
          <p:nvPr/>
        </p:nvSpPr>
        <p:spPr>
          <a:xfrm>
            <a:off x="1752600" y="758826"/>
            <a:ext cx="8686800" cy="5489575"/>
          </a:xfrm>
          <a:prstGeom prst="rect">
            <a:avLst/>
          </a:prstGeom>
          <a:noFill/>
          <a:ln>
            <a:noFill/>
          </a:ln>
        </p:spPr>
        <p:txBody>
          <a:bodyPr anchorCtr="0" anchor="t" bIns="45700" lIns="91425" spcFirstLastPara="1" rIns="91425" wrap="square" tIns="45700">
            <a:noAutofit/>
          </a:bodyPr>
          <a:lstStyle/>
          <a:p>
            <a:pPr indent="-285750" lvl="1" marL="742950" marR="0" rtl="0" algn="l">
              <a:lnSpc>
                <a:spcPct val="90000"/>
              </a:lnSpc>
              <a:spcBef>
                <a:spcPts val="0"/>
              </a:spcBef>
              <a:spcAft>
                <a:spcPts val="0"/>
              </a:spcAft>
              <a:buClr>
                <a:srgbClr val="006666"/>
              </a:buClr>
              <a:buSzPts val="800"/>
              <a:buFont typeface="Noto Sans Symbols"/>
              <a:buChar char="🞛"/>
            </a:pPr>
            <a:r>
              <a:rPr b="1" i="0" lang="en-US" sz="1600" u="none" cap="none" strike="noStrike">
                <a:solidFill>
                  <a:srgbClr val="000000"/>
                </a:solidFill>
                <a:latin typeface="Calibri"/>
                <a:ea typeface="Calibri"/>
                <a:cs typeface="Calibri"/>
                <a:sym typeface="Calibri"/>
              </a:rPr>
              <a:t>Interfaces and Structures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Arial"/>
                <a:ea typeface="Arial"/>
                <a:cs typeface="Arial"/>
                <a:sym typeface="Arial"/>
              </a:rPr>
              <a:t>System.Collections.Generic</a:t>
            </a:r>
            <a:r>
              <a:rPr b="0" i="0" lang="en-US" sz="1800" u="none" cap="none" strike="noStrike">
                <a:solidFill>
                  <a:srgbClr val="000000"/>
                </a:solidFill>
                <a:latin typeface="Calibri"/>
                <a:ea typeface="Calibri"/>
                <a:cs typeface="Calibri"/>
                <a:sym typeface="Calibri"/>
              </a:rPr>
              <a:t> namespace consists of interfaces and structures that can be implemented to create type-safe collections.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following table lists some of the commonly used ones:</a:t>
            </a:r>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graphicFrame>
        <p:nvGraphicFramePr>
          <p:cNvPr id="434" name="Google Shape;434;p36"/>
          <p:cNvGraphicFramePr/>
          <p:nvPr/>
        </p:nvGraphicFramePr>
        <p:xfrm>
          <a:off x="2743200" y="2286000"/>
          <a:ext cx="3000000" cy="3000000"/>
        </p:xfrm>
        <a:graphic>
          <a:graphicData uri="http://schemas.openxmlformats.org/drawingml/2006/table">
            <a:tbl>
              <a:tblPr>
                <a:noFill/>
                <a:tableStyleId>{274EC3B0-11BB-47E4-8DBC-10D0EC025DD1}</a:tableStyleId>
              </a:tblPr>
              <a:tblGrid>
                <a:gridCol w="2699125"/>
                <a:gridCol w="4768475"/>
              </a:tblGrid>
              <a:tr h="192775">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1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Icollection </a:t>
                      </a:r>
                      <a:r>
                        <a:rPr lang="en-US" sz="1100" u="none" cap="none" strike="noStrike">
                          <a:solidFill>
                            <a:srgbClr val="000000"/>
                          </a:solidFill>
                          <a:latin typeface="Calibri"/>
                          <a:ea typeface="Calibri"/>
                          <a:cs typeface="Calibri"/>
                          <a:sym typeface="Calibri"/>
                        </a:rPr>
                        <a:t>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Defines methods to control the different generic collections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4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Ienumerable </a:t>
                      </a:r>
                      <a:r>
                        <a:rPr lang="en-US" sz="1100" u="none" cap="none" strike="noStrike">
                          <a:solidFill>
                            <a:srgbClr val="000000"/>
                          </a:solidFill>
                          <a:latin typeface="Calibri"/>
                          <a:ea typeface="Calibri"/>
                          <a:cs typeface="Calibri"/>
                          <a:sym typeface="Calibri"/>
                        </a:rPr>
                        <a:t>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Is an interface that defines an enumerator to perform an iteration of a collection of a specific type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134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IComparer</a:t>
                      </a:r>
                      <a:r>
                        <a:rPr lang="en-US" sz="1100" u="none" cap="none" strike="noStrike">
                          <a:solidFill>
                            <a:srgbClr val="000000"/>
                          </a:solidFill>
                          <a:latin typeface="Calibri"/>
                          <a:ea typeface="Calibri"/>
                          <a:cs typeface="Calibri"/>
                          <a:sym typeface="Calibri"/>
                        </a:rPr>
                        <a:t> 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Is an interface that defines a method to compare two objects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320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IDictionary</a:t>
                      </a:r>
                      <a:r>
                        <a:rPr lang="en-US" sz="1100" u="none" cap="none" strike="noStrike">
                          <a:solidFill>
                            <a:srgbClr val="000000"/>
                          </a:solidFill>
                          <a:latin typeface="Calibri"/>
                          <a:ea typeface="Calibri"/>
                          <a:cs typeface="Calibri"/>
                          <a:sym typeface="Calibri"/>
                        </a:rPr>
                        <a:t> 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Represents a generic collection consisting of the key and value pairs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047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IEnumerator</a:t>
                      </a:r>
                      <a:r>
                        <a:rPr lang="en-US" sz="1100" u="none" cap="none" strike="noStrike">
                          <a:solidFill>
                            <a:srgbClr val="000000"/>
                          </a:solidFill>
                          <a:latin typeface="Calibri"/>
                          <a:ea typeface="Calibri"/>
                          <a:cs typeface="Calibri"/>
                          <a:sym typeface="Calibri"/>
                        </a:rPr>
                        <a:t> 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Supports simple iteration over elements of a generic collection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514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IList</a:t>
                      </a:r>
                      <a:r>
                        <a:rPr lang="en-US" sz="1100" u="none" cap="none" strike="noStrike">
                          <a:solidFill>
                            <a:srgbClr val="000000"/>
                          </a:solidFill>
                          <a:latin typeface="Calibri"/>
                          <a:ea typeface="Calibri"/>
                          <a:cs typeface="Calibri"/>
                          <a:sym typeface="Calibri"/>
                        </a:rPr>
                        <a:t> Interface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Represents a generic collection of items that can be accessed using the index position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99575">
                <a:tc>
                  <a:txBody>
                    <a:bodyPr/>
                    <a:lstStyle/>
                    <a:p>
                      <a:pPr indent="0" lvl="0" marL="0" marR="0" rtl="0" algn="l">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Dictionary.Enumerator </a:t>
                      </a:r>
                      <a:r>
                        <a:rPr lang="en-US" sz="1100" u="none" cap="none" strike="noStrike">
                          <a:solidFill>
                            <a:srgbClr val="000000"/>
                          </a:solidFill>
                          <a:latin typeface="Calibri"/>
                          <a:ea typeface="Calibri"/>
                          <a:cs typeface="Calibri"/>
                          <a:sym typeface="Calibri"/>
                        </a:rPr>
                        <a:t>Structure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Lists the elements of a Dictionary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575">
                <a:tc>
                  <a:txBody>
                    <a:bodyPr/>
                    <a:lstStyle/>
                    <a:p>
                      <a:pPr indent="0" lvl="0" marL="0" marR="0" rtl="0" algn="l">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Dictionary.KeyCollection.Enumerator </a:t>
                      </a:r>
                      <a:r>
                        <a:rPr lang="en-US" sz="1100" u="none" cap="none" strike="noStrike">
                          <a:solidFill>
                            <a:srgbClr val="000000"/>
                          </a:solidFill>
                          <a:latin typeface="Calibri"/>
                          <a:ea typeface="Calibri"/>
                          <a:cs typeface="Calibri"/>
                          <a:sym typeface="Calibri"/>
                        </a:rPr>
                        <a:t>Structure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Lists the elements of a </a:t>
                      </a:r>
                      <a:r>
                        <a:rPr lang="en-US" sz="1100" u="none" cap="none" strike="noStrike">
                          <a:solidFill>
                            <a:srgbClr val="000000"/>
                          </a:solidFill>
                          <a:latin typeface="Courier New"/>
                          <a:ea typeface="Courier New"/>
                          <a:cs typeface="Courier New"/>
                          <a:sym typeface="Courier New"/>
                        </a:rPr>
                        <a:t>Dictionary.KeyCollection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575">
                <a:tc>
                  <a:txBody>
                    <a:bodyPr/>
                    <a:lstStyle/>
                    <a:p>
                      <a:pPr indent="0" lvl="0" marL="0" marR="0" rtl="0" algn="l">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Dictionary.ValueCollection.Enumerator </a:t>
                      </a:r>
                      <a:r>
                        <a:rPr lang="en-US" sz="1100" u="none" cap="none" strike="noStrike">
                          <a:solidFill>
                            <a:srgbClr val="000000"/>
                          </a:solidFill>
                          <a:latin typeface="Calibri"/>
                          <a:ea typeface="Calibri"/>
                          <a:cs typeface="Calibri"/>
                          <a:sym typeface="Calibri"/>
                        </a:rPr>
                        <a:t>Structure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Lists the elements of a </a:t>
                      </a:r>
                      <a:r>
                        <a:rPr lang="en-US" sz="1100" u="none" cap="none" strike="noStrike">
                          <a:solidFill>
                            <a:srgbClr val="000000"/>
                          </a:solidFill>
                          <a:latin typeface="Courier New"/>
                          <a:ea typeface="Courier New"/>
                          <a:cs typeface="Courier New"/>
                          <a:sym typeface="Courier New"/>
                        </a:rPr>
                        <a:t>Dictionary</a:t>
                      </a:r>
                      <a:r>
                        <a:rPr lang="en-US" sz="1100" u="none" cap="none" strike="noStrike">
                          <a:solidFill>
                            <a:srgbClr val="000000"/>
                          </a:solidFill>
                          <a:latin typeface="Calibri"/>
                          <a:ea typeface="Calibri"/>
                          <a:cs typeface="Calibri"/>
                          <a:sym typeface="Calibri"/>
                        </a:rPr>
                        <a:t>.</a:t>
                      </a:r>
                      <a:r>
                        <a:rPr lang="en-US" sz="1100" u="none" cap="none" strike="noStrike">
                          <a:solidFill>
                            <a:srgbClr val="000000"/>
                          </a:solidFill>
                          <a:latin typeface="Courier New"/>
                          <a:ea typeface="Courier New"/>
                          <a:cs typeface="Courier New"/>
                          <a:sym typeface="Courier New"/>
                        </a:rPr>
                        <a:t>ValueCollection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5625">
                <a:tc>
                  <a:txBody>
                    <a:bodyPr/>
                    <a:lstStyle/>
                    <a:p>
                      <a:pPr indent="0" lvl="0" marL="0" marR="0" rtl="0" algn="l">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Key/ValuePair </a:t>
                      </a:r>
                      <a:r>
                        <a:rPr lang="en-US" sz="1100" u="none" cap="none" strike="noStrike">
                          <a:solidFill>
                            <a:srgbClr val="000000"/>
                          </a:solidFill>
                          <a:latin typeface="Calibri"/>
                          <a:ea typeface="Calibri"/>
                          <a:cs typeface="Calibri"/>
                          <a:sym typeface="Calibri"/>
                        </a:rPr>
                        <a:t>Structure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Defines a key/value pair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Classes and Interfaces 3-5 </a:t>
            </a:r>
            <a:endParaRPr/>
          </a:p>
        </p:txBody>
      </p:sp>
      <p:sp>
        <p:nvSpPr>
          <p:cNvPr id="440" name="Google Shape;440;p3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41" name="Google Shape;441;p3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42" name="Google Shape;442;p3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43" name="Google Shape;443;p37"/>
          <p:cNvSpPr/>
          <p:nvPr/>
        </p:nvSpPr>
        <p:spPr>
          <a:xfrm>
            <a:off x="1752600" y="758826"/>
            <a:ext cx="8915400" cy="59467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the use of the commonly used classes, interfaces, and structures of the </a:t>
            </a:r>
            <a:r>
              <a:rPr b="0" i="0" lang="en-US" sz="2000" u="none" cap="none" strike="noStrike">
                <a:solidFill>
                  <a:srgbClr val="000000"/>
                </a:solidFill>
                <a:latin typeface="Courier New"/>
                <a:ea typeface="Courier New"/>
                <a:cs typeface="Courier New"/>
                <a:sym typeface="Courier New"/>
              </a:rPr>
              <a:t>System.Collection.Generic </a:t>
            </a:r>
            <a:r>
              <a:rPr b="0" i="0" lang="en-US" sz="2000" u="none" cap="none" strike="noStrike">
                <a:solidFill>
                  <a:srgbClr val="000000"/>
                </a:solidFill>
                <a:latin typeface="Calibri"/>
                <a:ea typeface="Calibri"/>
                <a:cs typeface="Calibri"/>
                <a:sym typeface="Calibri"/>
              </a:rPr>
              <a:t>namespace:</a:t>
            </a:r>
            <a:endParaRPr b="0" i="0" sz="2000" u="none" cap="none" strike="noStrike">
              <a:solidFill>
                <a:srgbClr val="000000"/>
              </a:solidFill>
              <a:latin typeface="Arial"/>
              <a:ea typeface="Arial"/>
              <a:cs typeface="Arial"/>
              <a:sym typeface="Arial"/>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2860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171450" lvl="3" marL="16002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444" name="Google Shape;444;p37"/>
          <p:cNvSpPr txBox="1"/>
          <p:nvPr/>
        </p:nvSpPr>
        <p:spPr>
          <a:xfrm>
            <a:off x="3733800" y="1371600"/>
            <a:ext cx="6324600" cy="49530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System.Collections.Generic;</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Student : IEnumerable</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LinkedList&lt;string&gt; objList = new LinkedList&lt;string&gt;();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public void StudentDetails()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objList.AddFirst("James");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objList.AddFirst("John");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objList.AddFirst("Patrick");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objList.AddFirst("Peter");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objList.AddFirst("James");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Console.WriteLine("Number of elements stored in the list: "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objList.Count);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public void Display(string name)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LinkedListNode&lt;string&gt; objNode;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int count = 0;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for (objNode = objList.First; objNode != null; objNode =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objNode.Next)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if (objNode.Value.Equals(name)) </a:t>
            </a:r>
            <a:endParaRPr b="0" i="0" sz="105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10858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count++; </a:t>
            </a:r>
            <a:endParaRPr b="0" i="0" sz="105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Console.WriteLine("The value " + name + " appears " + count </a:t>
            </a:r>
            <a:endParaRPr b="0" i="0" sz="1050" u="none" cap="none" strike="noStrike">
              <a:solidFill>
                <a:srgbClr val="000000"/>
              </a:solidFill>
              <a:latin typeface="Calibri"/>
              <a:ea typeface="Calibri"/>
              <a:cs typeface="Calibri"/>
              <a:sym typeface="Calibri"/>
            </a:endParaRPr>
          </a:p>
          <a:p>
            <a:pPr indent="6286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times in the list"); </a:t>
            </a:r>
            <a:endParaRPr b="0" i="0" sz="800" u="none" cap="none" strike="noStrike">
              <a:solidFill>
                <a:srgbClr val="000000"/>
              </a:solidFill>
              <a:latin typeface="Calibri"/>
              <a:ea typeface="Calibri"/>
              <a:cs typeface="Calibri"/>
              <a:sym typeface="Calibri"/>
            </a:endParaRPr>
          </a:p>
          <a:p>
            <a:pPr indent="342900" lvl="0" marL="0" marR="0" rtl="0" algn="l">
              <a:lnSpc>
                <a:spcPct val="138125"/>
              </a:lnSpc>
              <a:spcBef>
                <a:spcPts val="20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45" name="Google Shape;445;p37"/>
          <p:cNvSpPr txBox="1"/>
          <p:nvPr/>
        </p:nvSpPr>
        <p:spPr>
          <a:xfrm>
            <a:off x="2209800" y="1604964"/>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Classes and Interfaces 4-5 </a:t>
            </a:r>
            <a:endParaRPr/>
          </a:p>
        </p:txBody>
      </p:sp>
      <p:sp>
        <p:nvSpPr>
          <p:cNvPr id="451" name="Google Shape;451;p3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52" name="Google Shape;452;p3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53" name="Google Shape;453;p3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54" name="Google Shape;454;p38"/>
          <p:cNvSpPr/>
          <p:nvPr/>
        </p:nvSpPr>
        <p:spPr>
          <a:xfrm>
            <a:off x="1752600" y="762000"/>
            <a:ext cx="8763000" cy="6400800"/>
          </a:xfrm>
          <a:prstGeom prst="rect">
            <a:avLst/>
          </a:prstGeom>
          <a:noFill/>
          <a:ln>
            <a:noFill/>
          </a:ln>
        </p:spPr>
        <p:txBody>
          <a:bodyPr anchorCtr="0" anchor="t" bIns="45700" lIns="91425" spcFirstLastPara="1" rIns="91425" wrap="square" tIns="45700">
            <a:noAutofit/>
          </a:bodyPr>
          <a:lstStyle/>
          <a:p>
            <a:pPr indent="-285750" lvl="1" marL="342900" marR="0" rtl="0" algn="l">
              <a:lnSpc>
                <a:spcPct val="90000"/>
              </a:lnSpc>
              <a:spcBef>
                <a:spcPts val="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1" i="0" lang="en-US" sz="1400" u="none" cap="none" strike="noStrike">
                <a:solidFill>
                  <a:srgbClr val="000000"/>
                </a:solidFill>
                <a:latin typeface="Arial"/>
                <a:ea typeface="Arial"/>
                <a:cs typeface="Arial"/>
                <a:sym typeface="Arial"/>
              </a:rPr>
              <a:t>Student</a:t>
            </a:r>
            <a:r>
              <a:rPr b="0" i="0" lang="en-US" sz="1400" u="none" cap="none" strike="noStrike">
                <a:solidFill>
                  <a:srgbClr val="000000"/>
                </a:solidFill>
                <a:latin typeface="Calibri"/>
                <a:ea typeface="Calibri"/>
                <a:cs typeface="Calibri"/>
                <a:sym typeface="Calibri"/>
              </a:rPr>
              <a:t> class implements the </a:t>
            </a:r>
            <a:r>
              <a:rPr b="0" i="0" lang="en-US" sz="1400" u="none" cap="none" strike="noStrike">
                <a:solidFill>
                  <a:srgbClr val="000000"/>
                </a:solidFill>
                <a:latin typeface="Arial"/>
                <a:ea typeface="Arial"/>
                <a:cs typeface="Arial"/>
                <a:sym typeface="Arial"/>
              </a:rPr>
              <a:t>IEnumerable</a:t>
            </a:r>
            <a:r>
              <a:rPr b="0" i="0" lang="en-US" sz="1400" u="none" cap="none" strike="noStrike">
                <a:solidFill>
                  <a:srgbClr val="000000"/>
                </a:solidFill>
                <a:latin typeface="Calibri"/>
                <a:ea typeface="Calibri"/>
                <a:cs typeface="Calibri"/>
                <a:sym typeface="Calibri"/>
              </a:rPr>
              <a:t> interface. A doubly-linked list of </a:t>
            </a:r>
            <a:r>
              <a:rPr b="0" i="0" lang="en-US" sz="1400" u="none" cap="none" strike="noStrike">
                <a:solidFill>
                  <a:srgbClr val="000000"/>
                </a:solidFill>
                <a:latin typeface="Arial"/>
                <a:ea typeface="Arial"/>
                <a:cs typeface="Arial"/>
                <a:sym typeface="Arial"/>
              </a:rPr>
              <a:t>string</a:t>
            </a:r>
            <a:r>
              <a:rPr b="0" i="0" lang="en-US" sz="1400" u="none" cap="none" strike="noStrike">
                <a:solidFill>
                  <a:srgbClr val="000000"/>
                </a:solidFill>
                <a:latin typeface="Calibri"/>
                <a:ea typeface="Calibri"/>
                <a:cs typeface="Calibri"/>
                <a:sym typeface="Calibri"/>
              </a:rPr>
              <a:t> type is created.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1" i="0" lang="en-US" sz="1400" u="none" cap="none" strike="noStrike">
                <a:solidFill>
                  <a:srgbClr val="000000"/>
                </a:solidFill>
                <a:latin typeface="Arial"/>
                <a:ea typeface="Arial"/>
                <a:cs typeface="Arial"/>
                <a:sym typeface="Arial"/>
              </a:rPr>
              <a:t>StudentDetails() </a:t>
            </a:r>
            <a:r>
              <a:rPr b="0" i="0" lang="en-US" sz="1400" u="none" cap="none" strike="noStrike">
                <a:solidFill>
                  <a:srgbClr val="000000"/>
                </a:solidFill>
                <a:latin typeface="Calibri"/>
                <a:ea typeface="Calibri"/>
                <a:cs typeface="Calibri"/>
                <a:sym typeface="Calibri"/>
              </a:rPr>
              <a:t>method is defined to insert values in the linked list.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AddFirst() </a:t>
            </a:r>
            <a:r>
              <a:rPr b="0" i="0" lang="en-US" sz="1400" u="none" cap="none" strike="noStrike">
                <a:solidFill>
                  <a:srgbClr val="000000"/>
                </a:solidFill>
                <a:latin typeface="Calibri"/>
                <a:ea typeface="Calibri"/>
                <a:cs typeface="Calibri"/>
                <a:sym typeface="Calibri"/>
              </a:rPr>
              <a:t>method of the </a:t>
            </a:r>
            <a:r>
              <a:rPr b="0" i="0" lang="en-US" sz="1400" u="none" cap="none" strike="noStrike">
                <a:solidFill>
                  <a:srgbClr val="000000"/>
                </a:solidFill>
                <a:latin typeface="Arial"/>
                <a:ea typeface="Arial"/>
                <a:cs typeface="Arial"/>
                <a:sym typeface="Arial"/>
              </a:rPr>
              <a:t>LinkedList</a:t>
            </a:r>
            <a:r>
              <a:rPr b="0" i="0" lang="en-US" sz="1400" u="none" cap="none" strike="noStrike">
                <a:solidFill>
                  <a:srgbClr val="000000"/>
                </a:solidFill>
                <a:latin typeface="Calibri"/>
                <a:ea typeface="Calibri"/>
                <a:cs typeface="Calibri"/>
                <a:sym typeface="Calibri"/>
              </a:rPr>
              <a:t> class is used to insert values in the linked list.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1" i="0" lang="en-US" sz="1400" u="none" cap="none" strike="noStrike">
                <a:solidFill>
                  <a:srgbClr val="000000"/>
                </a:solidFill>
                <a:latin typeface="Arial"/>
                <a:ea typeface="Arial"/>
                <a:cs typeface="Arial"/>
                <a:sym typeface="Arial"/>
              </a:rPr>
              <a:t>Display() </a:t>
            </a:r>
            <a:r>
              <a:rPr b="0" i="0" lang="en-US" sz="1400" u="none" cap="none" strike="noStrike">
                <a:solidFill>
                  <a:srgbClr val="000000"/>
                </a:solidFill>
                <a:latin typeface="Calibri"/>
                <a:ea typeface="Calibri"/>
                <a:cs typeface="Calibri"/>
                <a:sym typeface="Calibri"/>
              </a:rPr>
              <a:t>method accepts a single </a:t>
            </a:r>
            <a:r>
              <a:rPr b="0" i="0" lang="en-US" sz="1400" u="none" cap="none" strike="noStrike">
                <a:solidFill>
                  <a:srgbClr val="000000"/>
                </a:solidFill>
                <a:latin typeface="Arial"/>
                <a:ea typeface="Arial"/>
                <a:cs typeface="Arial"/>
                <a:sym typeface="Arial"/>
              </a:rPr>
              <a:t>string</a:t>
            </a:r>
            <a:r>
              <a:rPr b="0" i="0" lang="en-US" sz="1400" u="none" cap="none" strike="noStrike">
                <a:solidFill>
                  <a:srgbClr val="000000"/>
                </a:solidFill>
                <a:latin typeface="Calibri"/>
                <a:ea typeface="Calibri"/>
                <a:cs typeface="Calibri"/>
                <a:sym typeface="Calibri"/>
              </a:rPr>
              <a:t> argument that is used to search for a particular value. A </a:t>
            </a:r>
            <a:r>
              <a:rPr b="0" i="0" lang="en-US" sz="1400" u="none" cap="none" strike="noStrike">
                <a:solidFill>
                  <a:srgbClr val="000000"/>
                </a:solidFill>
                <a:latin typeface="Arial"/>
                <a:ea typeface="Arial"/>
                <a:cs typeface="Arial"/>
                <a:sym typeface="Arial"/>
              </a:rPr>
              <a:t>LinkedListNode</a:t>
            </a:r>
            <a:r>
              <a:rPr b="0" i="0" lang="en-US" sz="1400" u="none" cap="none" strike="noStrike">
                <a:solidFill>
                  <a:srgbClr val="000000"/>
                </a:solidFill>
                <a:latin typeface="Calibri"/>
                <a:ea typeface="Calibri"/>
                <a:cs typeface="Calibri"/>
                <a:sym typeface="Calibri"/>
              </a:rPr>
              <a:t> class reference of string type is created inside the </a:t>
            </a:r>
            <a:r>
              <a:rPr b="1" i="0" lang="en-US" sz="1400" u="none" cap="none" strike="noStrike">
                <a:solidFill>
                  <a:srgbClr val="000000"/>
                </a:solidFill>
                <a:latin typeface="Arial"/>
                <a:ea typeface="Arial"/>
                <a:cs typeface="Arial"/>
                <a:sym typeface="Arial"/>
              </a:rPr>
              <a:t>Display() </a:t>
            </a:r>
            <a:r>
              <a:rPr b="0" i="0" lang="en-US" sz="1400" u="none" cap="none" strike="noStrike">
                <a:solidFill>
                  <a:srgbClr val="000000"/>
                </a:solidFill>
                <a:latin typeface="Calibri"/>
                <a:ea typeface="Calibri"/>
                <a:cs typeface="Calibri"/>
                <a:sym typeface="Calibri"/>
              </a:rPr>
              <a:t>method.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This reference is used to traverse through the linked list.</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Whenever a match is found for the string argument accepted in the </a:t>
            </a:r>
            <a:r>
              <a:rPr b="1" i="0" lang="en-US" sz="1400" u="none" cap="none" strike="noStrike">
                <a:solidFill>
                  <a:srgbClr val="000000"/>
                </a:solidFill>
                <a:latin typeface="Arial"/>
                <a:ea typeface="Arial"/>
                <a:cs typeface="Arial"/>
                <a:sym typeface="Arial"/>
              </a:rPr>
              <a:t>Display() </a:t>
            </a:r>
            <a:r>
              <a:rPr b="0" i="0" lang="en-US" sz="1400" u="none" cap="none" strike="noStrike">
                <a:solidFill>
                  <a:srgbClr val="000000"/>
                </a:solidFill>
                <a:latin typeface="Calibri"/>
                <a:ea typeface="Calibri"/>
                <a:cs typeface="Calibri"/>
                <a:sym typeface="Calibri"/>
              </a:rPr>
              <a:t>method, a counter is incremented.</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This counter is then used to display the number of times the specified string has occurred in the linked list.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GetEnumerator() </a:t>
            </a:r>
            <a:r>
              <a:rPr b="0" i="0" lang="en-US" sz="1400" u="none" cap="none" strike="noStrike">
                <a:solidFill>
                  <a:srgbClr val="000000"/>
                </a:solidFill>
                <a:latin typeface="Calibri"/>
                <a:ea typeface="Calibri"/>
                <a:cs typeface="Calibri"/>
                <a:sym typeface="Calibri"/>
              </a:rPr>
              <a:t>method is implemented, which returns an </a:t>
            </a:r>
            <a:r>
              <a:rPr b="0" i="0" lang="en-US" sz="1400" u="none" cap="none" strike="noStrike">
                <a:solidFill>
                  <a:srgbClr val="000000"/>
                </a:solidFill>
                <a:latin typeface="Arial"/>
                <a:ea typeface="Arial"/>
                <a:cs typeface="Arial"/>
                <a:sym typeface="Arial"/>
              </a:rPr>
              <a:t>IEnumerator</a:t>
            </a:r>
            <a:r>
              <a:rPr b="0" i="0" lang="en-US" sz="1400" u="none" cap="none" strike="noStrike">
                <a:solidFill>
                  <a:srgbClr val="000000"/>
                </a:solidFill>
                <a:latin typeface="Calibri"/>
                <a:ea typeface="Calibri"/>
                <a:cs typeface="Calibri"/>
                <a:sym typeface="Calibri"/>
              </a:rPr>
              <a: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a:t>
            </a:r>
            <a:r>
              <a:rPr b="0" i="0" lang="en-US" sz="1400" u="none" cap="none" strike="noStrike">
                <a:solidFill>
                  <a:srgbClr val="000000"/>
                </a:solidFill>
                <a:latin typeface="Arial"/>
                <a:ea typeface="Arial"/>
                <a:cs typeface="Arial"/>
                <a:sym typeface="Arial"/>
              </a:rPr>
              <a:t> IEnumerator </a:t>
            </a:r>
            <a:r>
              <a:rPr b="0" i="0" lang="en-US" sz="1400" u="none" cap="none" strike="noStrike">
                <a:solidFill>
                  <a:srgbClr val="000000"/>
                </a:solidFill>
                <a:latin typeface="Calibri"/>
                <a:ea typeface="Calibri"/>
                <a:cs typeface="Calibri"/>
                <a:sym typeface="Calibri"/>
              </a:rPr>
              <a:t>is used to traverse through the list and display all the values stored in the linked list.</a:t>
            </a:r>
            <a:endParaRPr/>
          </a:p>
          <a:p>
            <a:pPr indent="-241300" lvl="1" marL="742950" marR="0" rtl="0" algn="l">
              <a:lnSpc>
                <a:spcPct val="90000"/>
              </a:lnSpc>
              <a:spcBef>
                <a:spcPts val="280"/>
              </a:spcBef>
              <a:spcAft>
                <a:spcPts val="0"/>
              </a:spcAft>
              <a:buClr>
                <a:srgbClr val="006666"/>
              </a:buClr>
              <a:buSzPts val="700"/>
              <a:buFont typeface="Noto Sans Symbols"/>
              <a:buNone/>
            </a:pPr>
            <a:r>
              <a:t/>
            </a:r>
            <a:endParaRPr b="0" i="0" sz="1400" u="none" cap="none" strike="noStrike">
              <a:solidFill>
                <a:srgbClr val="000000"/>
              </a:solidFill>
              <a:latin typeface="Calibri"/>
              <a:ea typeface="Calibri"/>
              <a:cs typeface="Calibri"/>
              <a:sym typeface="Calibri"/>
            </a:endParaRPr>
          </a:p>
          <a:p>
            <a:pPr indent="-241300" lvl="1" marL="742950" marR="0" rtl="0" algn="l">
              <a:lnSpc>
                <a:spcPct val="90000"/>
              </a:lnSpc>
              <a:spcBef>
                <a:spcPts val="280"/>
              </a:spcBef>
              <a:spcAft>
                <a:spcPts val="0"/>
              </a:spcAft>
              <a:buClr>
                <a:srgbClr val="006666"/>
              </a:buClr>
              <a:buSzPts val="700"/>
              <a:buFont typeface="Noto Sans Symbols"/>
              <a:buNone/>
            </a:pPr>
            <a:r>
              <a:t/>
            </a:r>
            <a:endParaRPr b="0" i="0" sz="1400" u="none" cap="none" strike="noStrike">
              <a:solidFill>
                <a:srgbClr val="000000"/>
              </a:solidFill>
              <a:latin typeface="Calibri"/>
              <a:ea typeface="Calibri"/>
              <a:cs typeface="Calibri"/>
              <a:sym typeface="Calibri"/>
            </a:endParaRPr>
          </a:p>
          <a:p>
            <a:pPr indent="-285750" lvl="1" marL="742950" marR="0" rtl="0" algn="l">
              <a:lnSpc>
                <a:spcPct val="90000"/>
              </a:lnSpc>
              <a:spcBef>
                <a:spcPts val="320"/>
              </a:spcBef>
              <a:spcAft>
                <a:spcPts val="0"/>
              </a:spcAft>
              <a:buClr>
                <a:srgbClr val="006666"/>
              </a:buClr>
              <a:buSzPts val="800"/>
              <a:buFont typeface="Arial"/>
              <a:buNone/>
            </a:pPr>
            <a:r>
              <a:t/>
            </a:r>
            <a:endParaRPr b="0" i="0" sz="16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85750" lvl="1" marL="742950" marR="0" rtl="0" algn="l">
              <a:lnSpc>
                <a:spcPct val="90000"/>
              </a:lnSpc>
              <a:spcBef>
                <a:spcPts val="320"/>
              </a:spcBef>
              <a:spcAft>
                <a:spcPts val="0"/>
              </a:spcAft>
              <a:buClr>
                <a:srgbClr val="006666"/>
              </a:buClr>
              <a:buSzPts val="800"/>
              <a:buFont typeface="Calibri"/>
              <a:buNone/>
            </a:pPr>
            <a:r>
              <a:rPr b="0" i="0" lang="en-US" sz="1600" u="none" cap="none" strike="noStrike">
                <a:solidFill>
                  <a:srgbClr val="000000"/>
                </a:solidFill>
                <a:latin typeface="Calibri"/>
                <a:ea typeface="Calibri"/>
                <a:cs typeface="Calibri"/>
                <a:sym typeface="Calibri"/>
              </a:rPr>
              <a:t> </a:t>
            </a:r>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455" name="Google Shape;455;p38"/>
          <p:cNvSpPr txBox="1"/>
          <p:nvPr/>
        </p:nvSpPr>
        <p:spPr>
          <a:xfrm>
            <a:off x="3276600" y="762000"/>
            <a:ext cx="6477000" cy="2743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IEnumerator GetEnumerator()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return objList.GetEnumerator();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Main(string[] args)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Student objStudent = new Student();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objStudent.StudentDetails();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foreach (string str in objStudent)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Console.WriteLine(str);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5715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objStudent.Display("James"); </a:t>
            </a:r>
            <a:endParaRPr b="0" i="0" sz="110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Classes and Interfaces 5-5 </a:t>
            </a:r>
            <a:endParaRPr/>
          </a:p>
        </p:txBody>
      </p:sp>
      <p:sp>
        <p:nvSpPr>
          <p:cNvPr id="461" name="Google Shape;461;p3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62" name="Google Shape;462;p3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63" name="Google Shape;463;p3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64" name="Google Shape;464;p39"/>
          <p:cNvSpPr/>
          <p:nvPr/>
        </p:nvSpPr>
        <p:spPr>
          <a:xfrm>
            <a:off x="1752600" y="758825"/>
            <a:ext cx="8915400" cy="35052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200"/>
              <a:buFont typeface="Noto Sans Symbols"/>
              <a:buChar char="◆"/>
            </a:pPr>
            <a:r>
              <a:rPr b="0" i="0" lang="en-US" sz="2400" u="none" cap="none" strike="noStrike">
                <a:solidFill>
                  <a:srgbClr val="000000"/>
                </a:solidFill>
                <a:latin typeface="Calibri"/>
                <a:ea typeface="Calibri"/>
                <a:cs typeface="Calibri"/>
                <a:sym typeface="Calibri"/>
              </a:rPr>
              <a:t>The following figure displays the </a:t>
            </a:r>
            <a:r>
              <a:rPr b="0" i="0" lang="en-US" sz="2400" u="none" cap="none" strike="noStrike">
                <a:solidFill>
                  <a:srgbClr val="000000"/>
                </a:solidFill>
                <a:latin typeface="Courier New"/>
                <a:ea typeface="Courier New"/>
                <a:cs typeface="Courier New"/>
                <a:sym typeface="Courier New"/>
              </a:rPr>
              <a:t>System.Collection.Generic </a:t>
            </a:r>
            <a:r>
              <a:rPr b="0" i="0" lang="en-US" sz="2400" u="none" cap="none" strike="noStrike">
                <a:solidFill>
                  <a:srgbClr val="000000"/>
                </a:solidFill>
                <a:latin typeface="Calibri"/>
                <a:ea typeface="Calibri"/>
                <a:cs typeface="Calibri"/>
                <a:sym typeface="Calibri"/>
              </a:rPr>
              <a:t>namespace example:</a:t>
            </a:r>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34950" lvl="1" marL="742950" marR="0" rtl="0" algn="l">
              <a:lnSpc>
                <a:spcPct val="90000"/>
              </a:lnSpc>
              <a:spcBef>
                <a:spcPts val="1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pic>
        <p:nvPicPr>
          <p:cNvPr id="465" name="Google Shape;465;p39"/>
          <p:cNvPicPr preferRelativeResize="0"/>
          <p:nvPr/>
        </p:nvPicPr>
        <p:blipFill rotWithShape="1">
          <a:blip r:embed="rId3">
            <a:alphaModFix/>
          </a:blip>
          <a:srcRect b="0" l="0" r="0" t="0"/>
          <a:stretch/>
        </p:blipFill>
        <p:spPr>
          <a:xfrm>
            <a:off x="3124200" y="1905000"/>
            <a:ext cx="5238750" cy="24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Delegates in C#</a:t>
            </a:r>
            <a:endParaRPr/>
          </a:p>
        </p:txBody>
      </p:sp>
      <p:sp>
        <p:nvSpPr>
          <p:cNvPr id="63" name="Google Shape;63;p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4" name="Google Shape;64;p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5" name="Google Shape;65;p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6" name="Google Shape;66;p4"/>
          <p:cNvSpPr/>
          <p:nvPr/>
        </p:nvSpPr>
        <p:spPr>
          <a:xfrm>
            <a:off x="1752600" y="8350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Consider two methods, </a:t>
            </a:r>
            <a:r>
              <a:rPr b="0"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Calibri"/>
                <a:ea typeface="Calibri"/>
                <a:cs typeface="Calibri"/>
                <a:sym typeface="Calibri"/>
              </a:rPr>
              <a:t>() and </a:t>
            </a:r>
            <a:r>
              <a:rPr b="0" i="0" lang="en-US" sz="1800" u="none" cap="none" strike="noStrike">
                <a:solidFill>
                  <a:srgbClr val="000000"/>
                </a:solidFill>
                <a:latin typeface="Arial"/>
                <a:ea typeface="Arial"/>
                <a:cs typeface="Arial"/>
                <a:sym typeface="Arial"/>
              </a:rPr>
              <a:t>Subtract</a:t>
            </a:r>
            <a:r>
              <a:rPr b="0" i="0" lang="en-US" sz="1800" u="none" cap="none" strike="noStrike">
                <a:solidFill>
                  <a:srgbClr val="000000"/>
                </a:solidFill>
                <a:latin typeface="Calibri"/>
                <a:ea typeface="Calibri"/>
                <a:cs typeface="Calibri"/>
                <a:sym typeface="Calibri"/>
              </a:rPr>
              <a:t>(). The method </a:t>
            </a:r>
            <a:r>
              <a:rPr b="0"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Calibri"/>
                <a:ea typeface="Calibri"/>
                <a:cs typeface="Calibri"/>
                <a:sym typeface="Calibri"/>
              </a:rPr>
              <a:t>() takes two parameters of type integer and returns their sum as an integer value. Similarly, the method </a:t>
            </a:r>
            <a:r>
              <a:rPr b="0" i="0" lang="en-US" sz="1800" u="none" cap="none" strike="noStrike">
                <a:solidFill>
                  <a:srgbClr val="000000"/>
                </a:solidFill>
                <a:latin typeface="Arial"/>
                <a:ea typeface="Arial"/>
                <a:cs typeface="Arial"/>
                <a:sym typeface="Arial"/>
              </a:rPr>
              <a:t>Subtract</a:t>
            </a:r>
            <a:r>
              <a:rPr b="0" i="0" lang="en-US" sz="1800" u="none" cap="none" strike="noStrike">
                <a:solidFill>
                  <a:srgbClr val="000000"/>
                </a:solidFill>
                <a:latin typeface="Calibri"/>
                <a:ea typeface="Calibri"/>
                <a:cs typeface="Calibri"/>
                <a:sym typeface="Calibri"/>
              </a:rPr>
              <a:t>() takes two parameters of type integer and returns their difference as an integer value.</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Since both methods have the same parameter and return types, a delegate, </a:t>
            </a:r>
            <a:r>
              <a:rPr b="0" i="0" lang="en-US" sz="1800" u="none" cap="none" strike="noStrike">
                <a:solidFill>
                  <a:srgbClr val="000000"/>
                </a:solidFill>
                <a:latin typeface="Arial"/>
                <a:ea typeface="Arial"/>
                <a:cs typeface="Arial"/>
                <a:sym typeface="Arial"/>
              </a:rPr>
              <a:t>Calculation</a:t>
            </a:r>
            <a:r>
              <a:rPr b="0" i="0" lang="en-US" sz="1800" u="none" cap="none" strike="noStrike">
                <a:solidFill>
                  <a:srgbClr val="000000"/>
                </a:solidFill>
                <a:latin typeface="Calibri"/>
                <a:ea typeface="Calibri"/>
                <a:cs typeface="Calibri"/>
                <a:sym typeface="Calibri"/>
              </a:rPr>
              <a:t>, can be created to be used to refer to </a:t>
            </a:r>
            <a:r>
              <a:rPr b="0"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Calibri"/>
                <a:ea typeface="Calibri"/>
                <a:cs typeface="Calibri"/>
                <a:sym typeface="Calibri"/>
              </a:rPr>
              <a:t>() or </a:t>
            </a:r>
            <a:r>
              <a:rPr b="0" i="0" lang="en-US" sz="1800" u="none" cap="none" strike="noStrike">
                <a:solidFill>
                  <a:srgbClr val="000000"/>
                </a:solidFill>
                <a:latin typeface="Arial"/>
                <a:ea typeface="Arial"/>
                <a:cs typeface="Arial"/>
                <a:sym typeface="Arial"/>
              </a:rPr>
              <a:t>Subtract</a:t>
            </a:r>
            <a:r>
              <a:rPr b="0" i="0" lang="en-US" sz="1800" u="none" cap="none" strike="noStrike">
                <a:solidFill>
                  <a:srgbClr val="000000"/>
                </a:solidFill>
                <a:latin typeface="Calibri"/>
                <a:ea typeface="Calibri"/>
                <a:cs typeface="Calibri"/>
                <a:sym typeface="Calibri"/>
              </a:rPr>
              <a:t>(). However, when the delegate is called while pointing to </a:t>
            </a:r>
            <a:r>
              <a:rPr b="0" i="0" lang="en-US" sz="1800" u="none" cap="none" strike="noStrike">
                <a:solidFill>
                  <a:srgbClr val="000000"/>
                </a:solidFill>
                <a:latin typeface="Arial"/>
                <a:ea typeface="Arial"/>
                <a:cs typeface="Arial"/>
                <a:sym typeface="Arial"/>
              </a:rPr>
              <a:t>Add</a:t>
            </a:r>
            <a:r>
              <a:rPr b="0" i="0" lang="en-US" sz="1800" u="none" cap="none" strike="noStrike">
                <a:solidFill>
                  <a:srgbClr val="000000"/>
                </a:solidFill>
                <a:latin typeface="Calibri"/>
                <a:ea typeface="Calibri"/>
                <a:cs typeface="Calibri"/>
                <a:sym typeface="Calibri"/>
              </a:rPr>
              <a:t>(), the parameters will be added. Similarly, if the delegate is called while pointing to </a:t>
            </a:r>
            <a:r>
              <a:rPr b="0" i="0" lang="en-US" sz="1800" u="none" cap="none" strike="noStrike">
                <a:solidFill>
                  <a:srgbClr val="000000"/>
                </a:solidFill>
                <a:latin typeface="Arial"/>
                <a:ea typeface="Arial"/>
                <a:cs typeface="Arial"/>
                <a:sym typeface="Arial"/>
              </a:rPr>
              <a:t>Subtract</a:t>
            </a:r>
            <a:r>
              <a:rPr b="0" i="0" lang="en-US" sz="1800" u="none" cap="none" strike="noStrike">
                <a:solidFill>
                  <a:srgbClr val="000000"/>
                </a:solidFill>
                <a:latin typeface="Calibri"/>
                <a:ea typeface="Calibri"/>
                <a:cs typeface="Calibri"/>
                <a:sym typeface="Calibri"/>
              </a:rPr>
              <a:t>(), the parameters will be subtracted.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Following are the features of delegates in C# that distinguish them from normal methods:</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Methods can be passed as parameters to a delegate. In addition, a delegate can accept a block of code as a parameter. Such blocks are referred to as anonymous methods because they have no method name.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A delegate can invoke multiple methods simultaneously. This is known as multicasting.</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A delegate can encapsulate static methods.</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Delegates ensure type-safety as the return and parameter types of the delegate are the same as that of the referenced method. This ensures secured reliable data to be passed to the invoked method.</a:t>
            </a:r>
            <a:endParaRPr/>
          </a:p>
          <a:p>
            <a:pPr indent="-285750" lvl="1" marL="8001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ArrayList</a:t>
            </a:r>
            <a:r>
              <a:rPr lang="en-US">
                <a:latin typeface="Calibri"/>
                <a:ea typeface="Calibri"/>
                <a:cs typeface="Calibri"/>
                <a:sym typeface="Calibri"/>
              </a:rPr>
              <a:t> Class 1-5</a:t>
            </a:r>
            <a:endParaRPr/>
          </a:p>
        </p:txBody>
      </p:sp>
      <p:sp>
        <p:nvSpPr>
          <p:cNvPr id="471" name="Google Shape;471;p4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72" name="Google Shape;472;p4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73" name="Google Shape;473;p4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74" name="Google Shape;474;p40"/>
          <p:cNvSpPr/>
          <p:nvPr/>
        </p:nvSpPr>
        <p:spPr>
          <a:xfrm>
            <a:off x="1752600" y="758826"/>
            <a:ext cx="89154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Following are the features of </a:t>
            </a:r>
            <a:r>
              <a:rPr b="0" i="0" lang="en-US" sz="2000" u="none" cap="none" strike="noStrike">
                <a:solidFill>
                  <a:srgbClr val="000000"/>
                </a:solidFill>
                <a:latin typeface="Courier New"/>
                <a:ea typeface="Courier New"/>
                <a:cs typeface="Courier New"/>
                <a:sym typeface="Courier New"/>
              </a:rPr>
              <a:t>ArrayList </a:t>
            </a:r>
            <a:r>
              <a:rPr b="0" i="0" lang="en-US" sz="2000" u="none" cap="none" strike="noStrike">
                <a:solidFill>
                  <a:srgbClr val="000000"/>
                </a:solidFill>
                <a:latin typeface="Calibri"/>
                <a:ea typeface="Calibri"/>
                <a:cs typeface="Calibri"/>
                <a:sym typeface="Calibri"/>
              </a:rPr>
              <a:t>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34950" lvl="1" marL="742950" marR="0" rtl="0" algn="l">
              <a:lnSpc>
                <a:spcPct val="90000"/>
              </a:lnSpc>
              <a:spcBef>
                <a:spcPts val="1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grpSp>
        <p:nvGrpSpPr>
          <p:cNvPr id="475" name="Google Shape;475;p40"/>
          <p:cNvGrpSpPr/>
          <p:nvPr/>
        </p:nvGrpSpPr>
        <p:grpSpPr>
          <a:xfrm>
            <a:off x="2137652" y="1595755"/>
            <a:ext cx="7535695" cy="4149088"/>
            <a:chOff x="4052" y="198755"/>
            <a:chExt cx="7535695" cy="4149088"/>
          </a:xfrm>
        </p:grpSpPr>
        <p:sp>
          <p:nvSpPr>
            <p:cNvPr id="476" name="Google Shape;476;p40"/>
            <p:cNvSpPr/>
            <p:nvPr/>
          </p:nvSpPr>
          <p:spPr>
            <a:xfrm>
              <a:off x="4052" y="293055"/>
              <a:ext cx="2195363" cy="2423734"/>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txBox="1"/>
            <p:nvPr/>
          </p:nvSpPr>
          <p:spPr>
            <a:xfrm>
              <a:off x="4052" y="293055"/>
              <a:ext cx="2195363" cy="242373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is a variable-length array, that can dynamically increase or decrease in size. Unlike the </a:t>
              </a:r>
              <a:r>
                <a:rPr b="0" i="0" lang="en-US" sz="1200" u="none" cap="none" strike="noStrike">
                  <a:solidFill>
                    <a:schemeClr val="dk1"/>
                  </a:solidFill>
                  <a:latin typeface="Courier New"/>
                  <a:ea typeface="Courier New"/>
                  <a:cs typeface="Courier New"/>
                  <a:sym typeface="Courier New"/>
                </a:rPr>
                <a:t>Array</a:t>
              </a:r>
              <a:r>
                <a:rPr b="0" i="0" lang="en-US" sz="1200" u="none" cap="none" strike="noStrike">
                  <a:solidFill>
                    <a:schemeClr val="dk1"/>
                  </a:solidFill>
                  <a:latin typeface="Calibri"/>
                  <a:ea typeface="Calibri"/>
                  <a:cs typeface="Calibri"/>
                  <a:sym typeface="Calibri"/>
                </a:rPr>
                <a:t> class, this class can store elements of different data types. </a:t>
              </a:r>
              <a:endParaRPr b="0" i="0" sz="1200" u="none" cap="none" strike="noStrike">
                <a:solidFill>
                  <a:schemeClr val="dk1"/>
                </a:solidFill>
                <a:latin typeface="Arial"/>
                <a:ea typeface="Arial"/>
                <a:cs typeface="Arial"/>
                <a:sym typeface="Arial"/>
              </a:endParaRPr>
            </a:p>
          </p:txBody>
        </p:sp>
        <p:sp>
          <p:nvSpPr>
            <p:cNvPr id="478" name="Google Shape;478;p40"/>
            <p:cNvSpPr/>
            <p:nvPr/>
          </p:nvSpPr>
          <p:spPr>
            <a:xfrm>
              <a:off x="2418952" y="689393"/>
              <a:ext cx="2705895" cy="1631058"/>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0"/>
            <p:cNvSpPr txBox="1"/>
            <p:nvPr/>
          </p:nvSpPr>
          <p:spPr>
            <a:xfrm>
              <a:off x="2418952" y="689393"/>
              <a:ext cx="2705895" cy="163105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allows you to specify the size of the collection, during program execution and also allows you to define the capacity that specifies the number of elements an array list can contain.</a:t>
              </a:r>
              <a:endParaRPr b="0" i="0" sz="1200" u="none" cap="none" strike="noStrike">
                <a:solidFill>
                  <a:schemeClr val="dk1"/>
                </a:solidFill>
                <a:latin typeface="Arial"/>
                <a:ea typeface="Arial"/>
                <a:cs typeface="Arial"/>
                <a:sym typeface="Arial"/>
              </a:endParaRPr>
            </a:p>
          </p:txBody>
        </p:sp>
        <p:sp>
          <p:nvSpPr>
            <p:cNvPr id="480" name="Google Shape;480;p40"/>
            <p:cNvSpPr/>
            <p:nvPr/>
          </p:nvSpPr>
          <p:spPr>
            <a:xfrm>
              <a:off x="5344384" y="198755"/>
              <a:ext cx="2195363" cy="2612333"/>
            </a:xfrm>
            <a:prstGeom prst="rect">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txBox="1"/>
            <p:nvPr/>
          </p:nvSpPr>
          <p:spPr>
            <a:xfrm>
              <a:off x="5344384" y="198755"/>
              <a:ext cx="2195363" cy="2612333"/>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However, the default capacity of an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is 16. If the number of elements in the list reaches the specified capacity, the capacity of the list gets doubled automatically. It can accept null values and can also include duplicate elements. </a:t>
              </a:r>
              <a:endParaRPr b="0" i="0" sz="1200" u="none" cap="none" strike="noStrike">
                <a:solidFill>
                  <a:schemeClr val="dk1"/>
                </a:solidFill>
                <a:latin typeface="Arial"/>
                <a:ea typeface="Arial"/>
                <a:cs typeface="Arial"/>
                <a:sym typeface="Arial"/>
              </a:endParaRPr>
            </a:p>
          </p:txBody>
        </p:sp>
        <p:sp>
          <p:nvSpPr>
            <p:cNvPr id="482" name="Google Shape;482;p40"/>
            <p:cNvSpPr/>
            <p:nvPr/>
          </p:nvSpPr>
          <p:spPr>
            <a:xfrm>
              <a:off x="259318" y="3030625"/>
              <a:ext cx="2195363" cy="1317218"/>
            </a:xfrm>
            <a:prstGeom prst="rect">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txBox="1"/>
            <p:nvPr/>
          </p:nvSpPr>
          <p:spPr>
            <a:xfrm>
              <a:off x="259318" y="3030625"/>
              <a:ext cx="2195363" cy="131721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allows you to add, modify, and delete any type of element in the list even at run-time. </a:t>
              </a:r>
              <a:endParaRPr b="0" i="0" sz="1200" u="none" cap="none" strike="noStrike">
                <a:solidFill>
                  <a:schemeClr val="dk1"/>
                </a:solidFill>
                <a:latin typeface="Arial"/>
                <a:ea typeface="Arial"/>
                <a:cs typeface="Arial"/>
                <a:sym typeface="Arial"/>
              </a:endParaRPr>
            </a:p>
          </p:txBody>
        </p:sp>
        <p:sp>
          <p:nvSpPr>
            <p:cNvPr id="484" name="Google Shape;484;p40"/>
            <p:cNvSpPr/>
            <p:nvPr/>
          </p:nvSpPr>
          <p:spPr>
            <a:xfrm>
              <a:off x="2674218" y="3030625"/>
              <a:ext cx="2195363" cy="1317218"/>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txBox="1"/>
            <p:nvPr/>
          </p:nvSpPr>
          <p:spPr>
            <a:xfrm>
              <a:off x="2674218" y="3030625"/>
              <a:ext cx="2195363" cy="131721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elements in 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can be accessed by using the index position. While working with 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you need not bother about freeing up the memory. </a:t>
              </a:r>
              <a:endParaRPr b="0" i="0" sz="1200" u="none" cap="none" strike="noStrike">
                <a:solidFill>
                  <a:schemeClr val="dk1"/>
                </a:solidFill>
                <a:latin typeface="Arial"/>
                <a:ea typeface="Arial"/>
                <a:cs typeface="Arial"/>
                <a:sym typeface="Arial"/>
              </a:endParaRPr>
            </a:p>
          </p:txBody>
        </p:sp>
        <p:sp>
          <p:nvSpPr>
            <p:cNvPr id="486" name="Google Shape;486;p40"/>
            <p:cNvSpPr/>
            <p:nvPr/>
          </p:nvSpPr>
          <p:spPr>
            <a:xfrm>
              <a:off x="5089118" y="3030625"/>
              <a:ext cx="2195363" cy="1317218"/>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txBox="1"/>
            <p:nvPr/>
          </p:nvSpPr>
          <p:spPr>
            <a:xfrm>
              <a:off x="5089118" y="3030625"/>
              <a:ext cx="2195363" cy="1317218"/>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 </a:t>
              </a:r>
              <a:r>
                <a:rPr b="0" i="0" lang="en-US" sz="1200" u="none" cap="none" strike="noStrike">
                  <a:solidFill>
                    <a:schemeClr val="dk1"/>
                  </a:solidFill>
                  <a:latin typeface="Courier New"/>
                  <a:ea typeface="Courier New"/>
                  <a:cs typeface="Courier New"/>
                  <a:sym typeface="Courier New"/>
                </a:rPr>
                <a:t>ArrayList </a:t>
              </a:r>
              <a:r>
                <a:rPr b="0" i="0" lang="en-US" sz="1200" u="none" cap="none" strike="noStrike">
                  <a:solidFill>
                    <a:schemeClr val="dk1"/>
                  </a:solidFill>
                  <a:latin typeface="Calibri"/>
                  <a:ea typeface="Calibri"/>
                  <a:cs typeface="Calibri"/>
                  <a:sym typeface="Calibri"/>
                </a:rPr>
                <a:t>class consists of different methods and properties that are used to add and manipulate the elements of the list.</a:t>
              </a:r>
              <a:endParaRPr b="0" i="0" sz="1200" u="none" cap="none" strike="noStrike">
                <a:solidFill>
                  <a:schemeClr val="dk1"/>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ArrayList</a:t>
            </a:r>
            <a:r>
              <a:rPr lang="en-US">
                <a:latin typeface="Calibri"/>
                <a:ea typeface="Calibri"/>
                <a:cs typeface="Calibri"/>
                <a:sym typeface="Calibri"/>
              </a:rPr>
              <a:t> Class 2-5</a:t>
            </a:r>
            <a:endParaRPr/>
          </a:p>
        </p:txBody>
      </p:sp>
      <p:sp>
        <p:nvSpPr>
          <p:cNvPr id="493" name="Google Shape;493;p4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494" name="Google Shape;494;p4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495" name="Google Shape;495;p4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496" name="Google Shape;496;p41"/>
          <p:cNvSpPr/>
          <p:nvPr/>
        </p:nvSpPr>
        <p:spPr>
          <a:xfrm>
            <a:off x="1752600" y="758826"/>
            <a:ext cx="8763000" cy="5794375"/>
          </a:xfrm>
          <a:prstGeom prst="rect">
            <a:avLst/>
          </a:prstGeom>
          <a:noFill/>
          <a:ln>
            <a:noFill/>
          </a:ln>
        </p:spPr>
        <p:txBody>
          <a:bodyPr anchorCtr="0" anchor="t" bIns="45700" lIns="91425" spcFirstLastPara="1" rIns="91425" wrap="square" tIns="45700">
            <a:noAutofit/>
          </a:bodyPr>
          <a:lstStyle/>
          <a:p>
            <a:pPr indent="-285750" lvl="1" marL="742950" marR="0" rtl="0" algn="l">
              <a:lnSpc>
                <a:spcPct val="90000"/>
              </a:lnSpc>
              <a:spcBef>
                <a:spcPts val="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Methods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methods of the </a:t>
            </a:r>
            <a:r>
              <a:rPr b="0" i="0" lang="en-US" sz="1800" u="none" cap="none" strike="noStrike">
                <a:solidFill>
                  <a:srgbClr val="000000"/>
                </a:solidFill>
                <a:latin typeface="Courier New"/>
                <a:ea typeface="Courier New"/>
                <a:cs typeface="Courier New"/>
                <a:sym typeface="Courier New"/>
              </a:rPr>
              <a:t>ArrayList </a:t>
            </a:r>
            <a:r>
              <a:rPr b="0" i="0" lang="en-US" sz="1800" u="none" cap="none" strike="noStrike">
                <a:solidFill>
                  <a:srgbClr val="000000"/>
                </a:solidFill>
                <a:latin typeface="Calibri"/>
                <a:ea typeface="Calibri"/>
                <a:cs typeface="Calibri"/>
                <a:sym typeface="Calibri"/>
              </a:rPr>
              <a:t>class allow you to perform actions such as adding, removing, and copying elements in the list. </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following table displays the commonly used methods of the </a:t>
            </a:r>
            <a:r>
              <a:rPr b="0" i="0" lang="en-US" sz="1800" u="none" cap="none" strike="noStrike">
                <a:solidFill>
                  <a:srgbClr val="000000"/>
                </a:solidFill>
                <a:latin typeface="Courier New"/>
                <a:ea typeface="Courier New"/>
                <a:cs typeface="Courier New"/>
                <a:sym typeface="Courier New"/>
              </a:rPr>
              <a:t>ArrayList </a:t>
            </a:r>
            <a:r>
              <a:rPr b="0" i="0" lang="en-US" sz="1800" u="none" cap="none" strike="noStrike">
                <a:solidFill>
                  <a:srgbClr val="000000"/>
                </a:solidFill>
                <a:latin typeface="Calibri"/>
                <a:ea typeface="Calibri"/>
                <a:cs typeface="Calibri"/>
                <a:sym typeface="Calibri"/>
              </a:rPr>
              <a:t>class:</a:t>
            </a:r>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286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90000"/>
              </a:lnSpc>
              <a:spcBef>
                <a:spcPts val="40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Properties</a:t>
            </a:r>
            <a:endParaRPr/>
          </a:p>
          <a:p>
            <a:pPr indent="-228600" lvl="3" marL="1600200" marR="0" rtl="0" algn="l">
              <a:lnSpc>
                <a:spcPct val="90000"/>
              </a:lnSpc>
              <a:spcBef>
                <a:spcPts val="360"/>
              </a:spcBef>
              <a:spcAft>
                <a:spcPts val="0"/>
              </a:spcAft>
              <a:buClr>
                <a:srgbClr val="004E4C"/>
              </a:buClr>
              <a:buSzPts val="900"/>
              <a:buFont typeface="Arial"/>
              <a:buChar char="–"/>
            </a:pPr>
            <a:r>
              <a:rPr b="0" i="0" lang="en-US" sz="1800" u="none" cap="none" strike="noStrike">
                <a:solidFill>
                  <a:srgbClr val="000000"/>
                </a:solidFill>
                <a:latin typeface="Calibri"/>
                <a:ea typeface="Calibri"/>
                <a:cs typeface="Calibri"/>
                <a:sym typeface="Calibri"/>
              </a:rPr>
              <a:t>The properties of the </a:t>
            </a:r>
            <a:r>
              <a:rPr b="0" i="0" lang="en-US" sz="1800" u="none" cap="none" strike="noStrike">
                <a:solidFill>
                  <a:srgbClr val="000000"/>
                </a:solidFill>
                <a:latin typeface="Courier New"/>
                <a:ea typeface="Courier New"/>
                <a:cs typeface="Courier New"/>
                <a:sym typeface="Courier New"/>
              </a:rPr>
              <a:t>ArrayList </a:t>
            </a:r>
            <a:r>
              <a:rPr b="0" i="0" lang="en-US" sz="1800" u="none" cap="none" strike="noStrike">
                <a:solidFill>
                  <a:srgbClr val="000000"/>
                </a:solidFill>
                <a:latin typeface="Calibri"/>
                <a:ea typeface="Calibri"/>
                <a:cs typeface="Calibri"/>
                <a:sym typeface="Calibri"/>
              </a:rPr>
              <a:t>class allow you to count or retrieve the elements in the list. The following table displays the commonly used properties of the </a:t>
            </a:r>
            <a:r>
              <a:rPr b="0" i="0" lang="en-US" sz="1800" u="none" cap="none" strike="noStrike">
                <a:solidFill>
                  <a:srgbClr val="000000"/>
                </a:solidFill>
                <a:latin typeface="Courier New"/>
                <a:ea typeface="Courier New"/>
                <a:cs typeface="Courier New"/>
                <a:sym typeface="Courier New"/>
              </a:rPr>
              <a:t>ArrayList </a:t>
            </a:r>
            <a:r>
              <a:rPr b="0" i="0" lang="en-US" sz="1800" u="none" cap="none" strike="noStrike">
                <a:solidFill>
                  <a:srgbClr val="000000"/>
                </a:solidFill>
                <a:latin typeface="Calibri"/>
                <a:ea typeface="Calibri"/>
                <a:cs typeface="Calibri"/>
                <a:sym typeface="Calibri"/>
              </a:rPr>
              <a:t>class:</a:t>
            </a:r>
            <a:endParaRPr/>
          </a:p>
          <a:p>
            <a:pPr indent="-228600" lvl="1" marL="742950" marR="0" rtl="0" algn="l">
              <a:lnSpc>
                <a:spcPct val="9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0" lvl="0" marL="5715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28600" lvl="1" marL="742950" marR="0" rtl="0" algn="l">
              <a:lnSpc>
                <a:spcPct val="90000"/>
              </a:lnSpc>
              <a:spcBef>
                <a:spcPts val="1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34950" lvl="1" marL="742950" marR="0" rtl="0" algn="l">
              <a:lnSpc>
                <a:spcPct val="90000"/>
              </a:lnSpc>
              <a:spcBef>
                <a:spcPts val="1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graphicFrame>
        <p:nvGraphicFramePr>
          <p:cNvPr id="497" name="Google Shape;497;p41"/>
          <p:cNvGraphicFramePr/>
          <p:nvPr/>
        </p:nvGraphicFramePr>
        <p:xfrm>
          <a:off x="2667000" y="2286000"/>
          <a:ext cx="3000000" cy="3000000"/>
        </p:xfrm>
        <a:graphic>
          <a:graphicData uri="http://schemas.openxmlformats.org/drawingml/2006/table">
            <a:tbl>
              <a:tblPr>
                <a:noFill/>
                <a:tableStyleId>{274EC3B0-11BB-47E4-8DBC-10D0EC025DD1}</a:tableStyleId>
              </a:tblPr>
              <a:tblGrid>
                <a:gridCol w="1524000"/>
                <a:gridCol w="5638800"/>
              </a:tblGrid>
              <a:tr h="210250">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Method</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200"/>
                        <a:buFont typeface="Calibri"/>
                        <a:buNone/>
                      </a:pPr>
                      <a:r>
                        <a:rPr b="1" lang="en-US" sz="12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Add</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Adds an element at the end of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Remove</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Removes the specified element that has occurred for the first time in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RemoveAt</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Removes the element present at the specified index position in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Insert</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Inserts an element into the list at the specified index position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Contains</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Determines the existence of a particular element in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IndexOf</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Returns the index position of an element occurring for the first time in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Reverse</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Reverses the values stored in the </a:t>
                      </a:r>
                      <a:r>
                        <a:rPr lang="en-US" sz="1200" u="none" cap="none" strike="noStrike">
                          <a:solidFill>
                            <a:srgbClr val="000000"/>
                          </a:solidFill>
                          <a:latin typeface="Courier New"/>
                          <a:ea typeface="Courier New"/>
                          <a:cs typeface="Courier New"/>
                          <a:sym typeface="Courier New"/>
                        </a:rPr>
                        <a:t>ArrayList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0250">
                <a:tc>
                  <a:txBody>
                    <a:bodyPr/>
                    <a:lstStyle/>
                    <a:p>
                      <a:pPr indent="0" lvl="0" marL="0" marR="0" rtl="0" algn="just">
                        <a:lnSpc>
                          <a:spcPct val="115000"/>
                        </a:lnSpc>
                        <a:spcBef>
                          <a:spcPts val="0"/>
                        </a:spcBef>
                        <a:spcAft>
                          <a:spcPts val="0"/>
                        </a:spcAft>
                        <a:buClr>
                          <a:srgbClr val="000000"/>
                        </a:buClr>
                        <a:buSzPts val="1200"/>
                        <a:buFont typeface="Courier New"/>
                        <a:buNone/>
                      </a:pPr>
                      <a:r>
                        <a:rPr b="1" lang="en-US" sz="1200" u="none" cap="none" strike="noStrike">
                          <a:solidFill>
                            <a:srgbClr val="000000"/>
                          </a:solidFill>
                          <a:latin typeface="Courier New"/>
                          <a:ea typeface="Courier New"/>
                          <a:cs typeface="Courier New"/>
                          <a:sym typeface="Courier New"/>
                        </a:rPr>
                        <a:t>Sort</a:t>
                      </a:r>
                      <a:endParaRPr b="1"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200"/>
                        <a:buFont typeface="Calibri"/>
                        <a:buNone/>
                      </a:pPr>
                      <a:r>
                        <a:rPr lang="en-US" sz="1200" u="none" cap="none" strike="noStrike">
                          <a:solidFill>
                            <a:srgbClr val="000000"/>
                          </a:solidFill>
                          <a:latin typeface="Calibri"/>
                          <a:ea typeface="Calibri"/>
                          <a:cs typeface="Calibri"/>
                          <a:sym typeface="Calibri"/>
                        </a:rPr>
                        <a:t>Rearranges the elements in an ascending order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graphicFrame>
        <p:nvGraphicFramePr>
          <p:cNvPr id="498" name="Google Shape;498;p41"/>
          <p:cNvGraphicFramePr/>
          <p:nvPr/>
        </p:nvGraphicFramePr>
        <p:xfrm>
          <a:off x="2743200" y="5410200"/>
          <a:ext cx="3000000" cy="3000000"/>
        </p:xfrm>
        <a:graphic>
          <a:graphicData uri="http://schemas.openxmlformats.org/drawingml/2006/table">
            <a:tbl>
              <a:tblPr>
                <a:noFill/>
                <a:tableStyleId>{274EC3B0-11BB-47E4-8DBC-10D0EC025DD1}</a:tableStyleId>
              </a:tblPr>
              <a:tblGrid>
                <a:gridCol w="1524000"/>
                <a:gridCol w="4800600"/>
              </a:tblGrid>
              <a:tr h="133350">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Property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1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Capacity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number of elements the list can contain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9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Count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Determines the number of elements present in the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6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Item</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Retrieves or sets value at the specified position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ArrayList</a:t>
            </a:r>
            <a:r>
              <a:rPr lang="en-US">
                <a:latin typeface="Calibri"/>
                <a:ea typeface="Calibri"/>
                <a:cs typeface="Calibri"/>
                <a:sym typeface="Calibri"/>
              </a:rPr>
              <a:t> Class 3-5</a:t>
            </a:r>
            <a:endParaRPr/>
          </a:p>
        </p:txBody>
      </p:sp>
      <p:sp>
        <p:nvSpPr>
          <p:cNvPr id="504" name="Google Shape;504;p4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05" name="Google Shape;505;p4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06" name="Google Shape;506;p4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07" name="Google Shape;507;p42"/>
          <p:cNvSpPr/>
          <p:nvPr/>
        </p:nvSpPr>
        <p:spPr>
          <a:xfrm>
            <a:off x="1752600" y="758826"/>
            <a:ext cx="8763000" cy="5870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The following code demonstrates the use of the methods and properties of the </a:t>
            </a:r>
            <a:r>
              <a:rPr b="0" i="0" lang="en-US" sz="1400" u="none" cap="none" strike="noStrike">
                <a:solidFill>
                  <a:srgbClr val="000000"/>
                </a:solidFill>
                <a:latin typeface="Courier New"/>
                <a:ea typeface="Courier New"/>
                <a:cs typeface="Courier New"/>
                <a:sym typeface="Courier New"/>
              </a:rPr>
              <a:t>ArrayList</a:t>
            </a:r>
            <a:r>
              <a:rPr b="0" i="0" lang="en-US" sz="1400" u="none" cap="none" strike="noStrike">
                <a:solidFill>
                  <a:srgbClr val="000000"/>
                </a:solidFill>
                <a:latin typeface="Calibri"/>
                <a:ea typeface="Calibri"/>
                <a:cs typeface="Calibri"/>
                <a:sym typeface="Calibri"/>
              </a:rPr>
              <a:t> class:</a:t>
            </a:r>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92100" lvl="1"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342900" lvl="1" marL="342900" marR="0" rtl="0" algn="l">
              <a:lnSpc>
                <a:spcPct val="90000"/>
              </a:lnSpc>
              <a:spcBef>
                <a:spcPts val="280"/>
              </a:spcBef>
              <a:spcAft>
                <a:spcPts val="0"/>
              </a:spcAft>
              <a:buClr>
                <a:srgbClr val="004E4C"/>
              </a:buClr>
              <a:buSzPts val="700"/>
              <a:buFont typeface="Noto Sans Symbols"/>
              <a:buChar char="◆"/>
            </a:pPr>
            <a:r>
              <a:rPr b="0" i="0" lang="en-US" sz="14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00"/>
              </a:spcBef>
              <a:spcAft>
                <a:spcPts val="0"/>
              </a:spcAft>
              <a:buClr>
                <a:srgbClr val="006666"/>
              </a:buClr>
              <a:buSzPts val="500"/>
              <a:buFont typeface="Noto Sans Symbols"/>
              <a:buChar char="🞛"/>
            </a:pPr>
            <a:r>
              <a:rPr b="0" i="0" lang="en-US" sz="1000" u="none" cap="none" strike="noStrike">
                <a:solidFill>
                  <a:srgbClr val="000000"/>
                </a:solidFill>
                <a:latin typeface="Calibri"/>
                <a:ea typeface="Calibri"/>
                <a:cs typeface="Calibri"/>
                <a:sym typeface="Calibri"/>
              </a:rPr>
              <a:t>The </a:t>
            </a:r>
            <a:r>
              <a:rPr b="0" i="0" lang="en-US" sz="1000" u="none" cap="none" strike="noStrike">
                <a:solidFill>
                  <a:srgbClr val="000000"/>
                </a:solidFill>
                <a:latin typeface="Arial"/>
                <a:ea typeface="Arial"/>
                <a:cs typeface="Arial"/>
                <a:sym typeface="Arial"/>
              </a:rPr>
              <a:t>Add() </a:t>
            </a:r>
            <a:r>
              <a:rPr b="0" i="0" lang="en-US" sz="1000" u="none" cap="none" strike="noStrike">
                <a:solidFill>
                  <a:srgbClr val="000000"/>
                </a:solidFill>
                <a:latin typeface="Calibri"/>
                <a:ea typeface="Calibri"/>
                <a:cs typeface="Calibri"/>
                <a:sym typeface="Calibri"/>
              </a:rPr>
              <a:t>method inserts values into the instance of the class at different index positions. </a:t>
            </a:r>
            <a:endParaRPr/>
          </a:p>
          <a:p>
            <a:pPr indent="-285750" lvl="1" marL="742950" marR="0" rtl="0" algn="l">
              <a:lnSpc>
                <a:spcPct val="90000"/>
              </a:lnSpc>
              <a:spcBef>
                <a:spcPts val="200"/>
              </a:spcBef>
              <a:spcAft>
                <a:spcPts val="0"/>
              </a:spcAft>
              <a:buClr>
                <a:srgbClr val="006666"/>
              </a:buClr>
              <a:buSzPts val="500"/>
              <a:buFont typeface="Noto Sans Symbols"/>
              <a:buChar char="🞛"/>
            </a:pPr>
            <a:r>
              <a:rPr b="0" i="0" lang="en-US" sz="1000" u="none" cap="none" strike="noStrike">
                <a:solidFill>
                  <a:srgbClr val="000000"/>
                </a:solidFill>
                <a:latin typeface="Calibri"/>
                <a:ea typeface="Calibri"/>
                <a:cs typeface="Calibri"/>
                <a:sym typeface="Calibri"/>
              </a:rPr>
              <a:t>The </a:t>
            </a:r>
            <a:r>
              <a:rPr b="0" i="0" lang="en-US" sz="1000" u="none" cap="none" strike="noStrike">
                <a:solidFill>
                  <a:srgbClr val="000000"/>
                </a:solidFill>
                <a:latin typeface="Arial"/>
                <a:ea typeface="Arial"/>
                <a:cs typeface="Arial"/>
                <a:sym typeface="Arial"/>
              </a:rPr>
              <a:t>RemoveAt() </a:t>
            </a:r>
            <a:r>
              <a:rPr b="0" i="0" lang="en-US" sz="1000" u="none" cap="none" strike="noStrike">
                <a:solidFill>
                  <a:srgbClr val="000000"/>
                </a:solidFill>
                <a:latin typeface="Calibri"/>
                <a:ea typeface="Calibri"/>
                <a:cs typeface="Calibri"/>
                <a:sym typeface="Calibri"/>
              </a:rPr>
              <a:t>method removes the value </a:t>
            </a:r>
            <a:r>
              <a:rPr b="0" i="0" lang="en-US" sz="1000" u="none" cap="none" strike="noStrike">
                <a:solidFill>
                  <a:srgbClr val="000000"/>
                </a:solidFill>
                <a:latin typeface="Arial"/>
                <a:ea typeface="Arial"/>
                <a:cs typeface="Arial"/>
                <a:sym typeface="Arial"/>
              </a:rPr>
              <a:t>James</a:t>
            </a:r>
            <a:r>
              <a:rPr b="0" i="0" lang="en-US" sz="1000" u="none" cap="none" strike="noStrike">
                <a:solidFill>
                  <a:srgbClr val="000000"/>
                </a:solidFill>
                <a:latin typeface="Calibri"/>
                <a:ea typeface="Calibri"/>
                <a:cs typeface="Calibri"/>
                <a:sym typeface="Calibri"/>
              </a:rPr>
              <a:t> from the index position 2 and the </a:t>
            </a:r>
            <a:r>
              <a:rPr b="0" i="0" lang="en-US" sz="1000" u="none" cap="none" strike="noStrike">
                <a:solidFill>
                  <a:srgbClr val="000000"/>
                </a:solidFill>
                <a:latin typeface="Arial"/>
                <a:ea typeface="Arial"/>
                <a:cs typeface="Arial"/>
                <a:sym typeface="Arial"/>
              </a:rPr>
              <a:t>Insert() </a:t>
            </a:r>
            <a:r>
              <a:rPr b="0" i="0" lang="en-US" sz="1000" u="none" cap="none" strike="noStrike">
                <a:solidFill>
                  <a:srgbClr val="000000"/>
                </a:solidFill>
                <a:latin typeface="Calibri"/>
                <a:ea typeface="Calibri"/>
                <a:cs typeface="Calibri"/>
                <a:sym typeface="Calibri"/>
              </a:rPr>
              <a:t>method inserts the value </a:t>
            </a:r>
            <a:r>
              <a:rPr b="0" i="0" lang="en-US" sz="1000" u="none" cap="none" strike="noStrike">
                <a:solidFill>
                  <a:srgbClr val="000000"/>
                </a:solidFill>
                <a:latin typeface="Arial"/>
                <a:ea typeface="Arial"/>
                <a:cs typeface="Arial"/>
                <a:sym typeface="Arial"/>
              </a:rPr>
              <a:t>Williams</a:t>
            </a:r>
            <a:r>
              <a:rPr b="0" i="0" lang="en-US" sz="1000" u="none" cap="none" strike="noStrike">
                <a:solidFill>
                  <a:srgbClr val="000000"/>
                </a:solidFill>
                <a:latin typeface="Calibri"/>
                <a:ea typeface="Calibri"/>
                <a:cs typeface="Calibri"/>
                <a:sym typeface="Calibri"/>
              </a:rPr>
              <a:t> at the index position 2. </a:t>
            </a:r>
            <a:endParaRPr b="0" i="0" sz="1000" u="none" cap="none" strike="noStrike">
              <a:solidFill>
                <a:srgbClr val="000000"/>
              </a:solidFill>
              <a:latin typeface="Arial"/>
              <a:ea typeface="Arial"/>
              <a:cs typeface="Arial"/>
              <a:sym typeface="Arial"/>
            </a:endParaRPr>
          </a:p>
          <a:p>
            <a:pPr indent="-285750" lvl="1" marL="742950" marR="0" rtl="0" algn="l">
              <a:lnSpc>
                <a:spcPct val="90000"/>
              </a:lnSpc>
              <a:spcBef>
                <a:spcPts val="200"/>
              </a:spcBef>
              <a:spcAft>
                <a:spcPts val="0"/>
              </a:spcAft>
              <a:buClr>
                <a:srgbClr val="006666"/>
              </a:buClr>
              <a:buSzPts val="500"/>
              <a:buFont typeface="Noto Sans Symbols"/>
              <a:buChar char="🞛"/>
            </a:pPr>
            <a:r>
              <a:rPr b="0" i="0" lang="en-US" sz="1000" u="none" cap="none" strike="noStrike">
                <a:solidFill>
                  <a:srgbClr val="000000"/>
                </a:solidFill>
                <a:latin typeface="Calibri"/>
                <a:ea typeface="Calibri"/>
                <a:cs typeface="Calibri"/>
                <a:sym typeface="Calibri"/>
              </a:rPr>
              <a:t>The </a:t>
            </a:r>
            <a:r>
              <a:rPr b="0" i="0" lang="en-US" sz="1000" u="none" cap="none" strike="noStrike">
                <a:solidFill>
                  <a:srgbClr val="000000"/>
                </a:solidFill>
                <a:latin typeface="Arial"/>
                <a:ea typeface="Arial"/>
                <a:cs typeface="Arial"/>
                <a:sym typeface="Arial"/>
              </a:rPr>
              <a:t>WriteLine() </a:t>
            </a:r>
            <a:r>
              <a:rPr b="0" i="0" lang="en-US" sz="1000" u="none" cap="none" strike="noStrike">
                <a:solidFill>
                  <a:srgbClr val="000000"/>
                </a:solidFill>
                <a:latin typeface="Calibri"/>
                <a:ea typeface="Calibri"/>
                <a:cs typeface="Calibri"/>
                <a:sym typeface="Calibri"/>
              </a:rPr>
              <a:t>method is used to display the number of elements the list can contain and the number of elements present in the list using the Capacity and Count properties respectively.</a:t>
            </a:r>
            <a:endParaRPr/>
          </a:p>
          <a:p>
            <a:pPr indent="0" lvl="0" marL="0" marR="0" rtl="0" algn="just">
              <a:lnSpc>
                <a:spcPct val="70000"/>
              </a:lnSpc>
              <a:spcBef>
                <a:spcPts val="1300"/>
              </a:spcBef>
              <a:spcAft>
                <a:spcPts val="0"/>
              </a:spcAft>
              <a:buClr>
                <a:srgbClr val="000000"/>
              </a:buClr>
              <a:buSzPts val="2000"/>
              <a:buFont typeface="Courier New"/>
              <a:buNone/>
            </a:pPr>
            <a:r>
              <a:rPr b="0" i="0" lang="en-US" sz="2000" u="none" cap="none" strike="noStrike">
                <a:solidFill>
                  <a:srgbClr val="000000"/>
                </a:solidFill>
                <a:latin typeface="Courier New"/>
                <a:ea typeface="Courier New"/>
                <a:cs typeface="Courier New"/>
                <a:sym typeface="Courier New"/>
              </a:rPr>
              <a:t>           </a:t>
            </a:r>
            <a:r>
              <a:rPr b="0" i="0" lang="en-US" sz="1100" u="none" cap="none" strike="noStrike">
                <a:solidFill>
                  <a:srgbClr val="000000"/>
                </a:solidFill>
                <a:latin typeface="Courier New"/>
                <a:ea typeface="Courier New"/>
                <a:cs typeface="Courier New"/>
                <a:sym typeface="Courier New"/>
              </a:rPr>
              <a:t>Capacity: 4</a:t>
            </a:r>
            <a:endParaRPr b="0" i="0" sz="1100" u="none" cap="none" strike="noStrike">
              <a:solidFill>
                <a:srgbClr val="000000"/>
              </a:solidFill>
              <a:latin typeface="Arial"/>
              <a:ea typeface="Arial"/>
              <a:cs typeface="Arial"/>
              <a:sym typeface="Arial"/>
            </a:endParaRPr>
          </a:p>
          <a:p>
            <a:pPr indent="0" lvl="0" marL="0" marR="0" rtl="0" algn="just">
              <a:lnSpc>
                <a:spcPct val="7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Count: 3</a:t>
            </a:r>
            <a:endParaRPr/>
          </a:p>
          <a:p>
            <a:pPr indent="0" lvl="0" marL="0" marR="0" rtl="0" algn="just">
              <a:lnSpc>
                <a:spcPct val="7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Elements of the ArrayList</a:t>
            </a:r>
            <a:endParaRPr b="0" i="0" sz="11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John</a:t>
            </a:r>
            <a:endParaRPr b="0" i="0" sz="11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James</a:t>
            </a:r>
            <a:endParaRPr b="0" i="0" sz="11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Williams</a:t>
            </a:r>
            <a:endParaRPr b="0" i="0" sz="1100" u="none" cap="none" strike="noStrike">
              <a:solidFill>
                <a:srgbClr val="000000"/>
              </a:solidFill>
              <a:latin typeface="Calibri"/>
              <a:ea typeface="Calibri"/>
              <a:cs typeface="Calibri"/>
              <a:sym typeface="Calibri"/>
            </a:endParaRPr>
          </a:p>
          <a:p>
            <a:pPr indent="-241300" lvl="1" marL="742950" marR="0" rtl="0" algn="l">
              <a:lnSpc>
                <a:spcPct val="90000"/>
              </a:lnSpc>
              <a:spcBef>
                <a:spcPts val="1280"/>
              </a:spcBef>
              <a:spcAft>
                <a:spcPts val="0"/>
              </a:spcAft>
              <a:buClr>
                <a:srgbClr val="006666"/>
              </a:buClr>
              <a:buSzPts val="700"/>
              <a:buFont typeface="Noto Sans Symbols"/>
              <a:buNone/>
            </a:pPr>
            <a:r>
              <a:t/>
            </a:r>
            <a:endParaRPr b="0" i="0" sz="14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34950" lvl="1" marL="742950" marR="0" rtl="0" algn="l">
              <a:lnSpc>
                <a:spcPct val="90000"/>
              </a:lnSpc>
              <a:spcBef>
                <a:spcPts val="1320"/>
              </a:spcBef>
              <a:spcAft>
                <a:spcPts val="0"/>
              </a:spcAft>
              <a:buClr>
                <a:srgbClr val="006666"/>
              </a:buClr>
              <a:buSzPts val="800"/>
              <a:buFont typeface="Noto Sans Symbols"/>
              <a:buNone/>
            </a:pPr>
            <a:r>
              <a:t/>
            </a:r>
            <a:endParaRPr b="0" i="0" sz="16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508" name="Google Shape;508;p42"/>
          <p:cNvSpPr txBox="1"/>
          <p:nvPr/>
        </p:nvSpPr>
        <p:spPr>
          <a:xfrm>
            <a:off x="3886200" y="990600"/>
            <a:ext cx="6400800" cy="3733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ArrayCollection</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void Main(string[] args)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ArrayList objArray = new ArrayList();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objArray.Add("John");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objArray.Add("James");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objArray.Add("Peter");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objArray.RemoveAt(2);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objArray.Insert(2, "Williams");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Console.WriteLine("Capacity: " + objArray.Capacity);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Console.WriteLine("Count: " + objArray.Count);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Console.WriteLine("Elements of the ArrayList");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foreach (string str in objArray)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Console.WriteLine(str);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34290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800"/>
              <a:buFont typeface="Courier New"/>
              <a:buNone/>
            </a:pPr>
            <a:r>
              <a:rPr b="0" i="0" lang="en-US" sz="800" u="none" cap="none" strike="noStrike">
                <a:solidFill>
                  <a:srgbClr val="000000"/>
                </a:solidFill>
                <a:latin typeface="Courier New"/>
                <a:ea typeface="Courier New"/>
                <a:cs typeface="Courier New"/>
                <a:sym typeface="Courier New"/>
              </a:rPr>
              <a:t>} </a:t>
            </a:r>
            <a:endParaRPr b="0" i="0" sz="800" u="none" cap="none" strike="noStrike">
              <a:solidFill>
                <a:srgbClr val="000000"/>
              </a:solidFill>
              <a:latin typeface="Calibri"/>
              <a:ea typeface="Calibri"/>
              <a:cs typeface="Calibri"/>
              <a:sym typeface="Calibri"/>
            </a:endParaRPr>
          </a:p>
        </p:txBody>
      </p:sp>
      <p:sp>
        <p:nvSpPr>
          <p:cNvPr id="509" name="Google Shape;509;p42"/>
          <p:cNvSpPr txBox="1"/>
          <p:nvPr/>
        </p:nvSpPr>
        <p:spPr>
          <a:xfrm>
            <a:off x="2530476" y="1447801"/>
            <a:ext cx="1279525"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510" name="Google Shape;510;p42"/>
          <p:cNvSpPr txBox="1"/>
          <p:nvPr/>
        </p:nvSpPr>
        <p:spPr>
          <a:xfrm>
            <a:off x="1828800" y="5486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ArrayList</a:t>
            </a:r>
            <a:r>
              <a:rPr lang="en-US">
                <a:latin typeface="Calibri"/>
                <a:ea typeface="Calibri"/>
                <a:cs typeface="Calibri"/>
                <a:sym typeface="Calibri"/>
              </a:rPr>
              <a:t> Class 4-5</a:t>
            </a:r>
            <a:endParaRPr/>
          </a:p>
        </p:txBody>
      </p:sp>
      <p:sp>
        <p:nvSpPr>
          <p:cNvPr id="516" name="Google Shape;516;p4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17" name="Google Shape;517;p4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18" name="Google Shape;518;p4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19" name="Google Shape;519;p43"/>
          <p:cNvSpPr/>
          <p:nvPr/>
        </p:nvSpPr>
        <p:spPr>
          <a:xfrm>
            <a:off x="1752600" y="1828800"/>
            <a:ext cx="8915400" cy="3505200"/>
          </a:xfrm>
          <a:prstGeom prst="rect">
            <a:avLst/>
          </a:prstGeom>
          <a:noFill/>
          <a:ln>
            <a:noFill/>
          </a:ln>
        </p:spPr>
        <p:txBody>
          <a:bodyPr anchorCtr="0" anchor="t" bIns="45700" lIns="91425" spcFirstLastPara="1" rIns="91425" wrap="square" tIns="45700">
            <a:noAutofit/>
          </a:bodyPr>
          <a:lstStyle/>
          <a:p>
            <a:pPr indent="-279400" lvl="1" marL="342900" marR="0" rtl="0" algn="l">
              <a:lnSpc>
                <a:spcPct val="90000"/>
              </a:lnSpc>
              <a:spcBef>
                <a:spcPts val="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520" name="Google Shape;520;p43"/>
          <p:cNvSpPr txBox="1"/>
          <p:nvPr/>
        </p:nvSpPr>
        <p:spPr>
          <a:xfrm>
            <a:off x="2819400" y="990600"/>
            <a:ext cx="6400800" cy="5181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using System.Collections;</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class Customers</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Main(string[] args)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ArrayList objCustomers = new ArrayList();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objCustomers.Add("Nicole Anderson");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objCustomers.Add("Ashley Thomas");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objCustomers.Add("Garry White");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Console.WriteLine("Fixed Size : " +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objCustomers.IsFixedSize);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Console.WriteLine("Count : " + objCustomers.Count);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Console.WriteLine("List of customers:");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foreach (string names in objCustomers)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10287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Console.WriteLine("{0}",names);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objCustomers.Sort();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Console.WriteLine("\nList of customers after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sorting:");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foreach (string names in objCustomers)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Console.WriteLine("{0}", names); </a:t>
            </a:r>
            <a:endParaRPr b="0" i="0" sz="1100" u="none" cap="none" strike="noStrike">
              <a:solidFill>
                <a:srgbClr val="000000"/>
              </a:solidFill>
              <a:latin typeface="Calibri"/>
              <a:ea typeface="Calibri"/>
              <a:cs typeface="Calibri"/>
              <a:sym typeface="Calibri"/>
            </a:endParaRPr>
          </a:p>
          <a:p>
            <a:pPr indent="6858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objCustomers.Reverse();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Console.WriteLine("\nList of customers after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reversing:");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foreach (string names in objCustomers)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ArrayList</a:t>
            </a:r>
            <a:r>
              <a:rPr lang="en-US">
                <a:latin typeface="Calibri"/>
                <a:ea typeface="Calibri"/>
                <a:cs typeface="Calibri"/>
                <a:sym typeface="Calibri"/>
              </a:rPr>
              <a:t> Class 5-5</a:t>
            </a:r>
            <a:endParaRPr/>
          </a:p>
        </p:txBody>
      </p:sp>
      <p:sp>
        <p:nvSpPr>
          <p:cNvPr id="526" name="Google Shape;526;p4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27" name="Google Shape;527;p4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28" name="Google Shape;528;p4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29" name="Google Shape;529;p44"/>
          <p:cNvSpPr/>
          <p:nvPr/>
        </p:nvSpPr>
        <p:spPr>
          <a:xfrm>
            <a:off x="1752600" y="2057400"/>
            <a:ext cx="8763000" cy="47244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a:t>
            </a:r>
            <a:r>
              <a:rPr b="0" i="0" lang="en-US" sz="1600" u="none" cap="none" strike="noStrike">
                <a:solidFill>
                  <a:srgbClr val="000000"/>
                </a:solidFill>
                <a:latin typeface="Arial"/>
                <a:ea typeface="Arial"/>
                <a:cs typeface="Arial"/>
                <a:sym typeface="Arial"/>
              </a:rPr>
              <a:t>Add</a:t>
            </a:r>
            <a:r>
              <a:rPr b="0" i="0" lang="en-US" sz="1600" u="none" cap="none" strike="noStrike">
                <a:solidFill>
                  <a:srgbClr val="000000"/>
                </a:solidFill>
                <a:latin typeface="Calibri"/>
                <a:ea typeface="Calibri"/>
                <a:cs typeface="Calibri"/>
                <a:sym typeface="Calibri"/>
              </a:rPr>
              <a:t>() method inserts value at the end of the </a:t>
            </a:r>
            <a:r>
              <a:rPr b="0" i="0" lang="en-US" sz="1600" u="none" cap="none" strike="noStrike">
                <a:solidFill>
                  <a:srgbClr val="000000"/>
                </a:solidFill>
                <a:latin typeface="Arial"/>
                <a:ea typeface="Arial"/>
                <a:cs typeface="Arial"/>
                <a:sym typeface="Arial"/>
              </a:rPr>
              <a:t>ArrayList</a:t>
            </a:r>
            <a:r>
              <a:rPr b="0" i="0" lang="en-US" sz="1600" u="none" cap="none" strike="noStrike">
                <a:solidFill>
                  <a:srgbClr val="000000"/>
                </a:solidFill>
                <a:latin typeface="Calibri"/>
                <a:ea typeface="Calibri"/>
                <a:cs typeface="Calibri"/>
                <a:sym typeface="Calibri"/>
              </a:rPr>
              <a:t>. The values inserted in the array are displayed in the same order before the </a:t>
            </a:r>
            <a:r>
              <a:rPr b="0" i="0" lang="en-US" sz="1600" u="none" cap="none" strike="noStrike">
                <a:solidFill>
                  <a:srgbClr val="000000"/>
                </a:solidFill>
                <a:latin typeface="Arial"/>
                <a:ea typeface="Arial"/>
                <a:cs typeface="Arial"/>
                <a:sym typeface="Arial"/>
              </a:rPr>
              <a:t>Sort</a:t>
            </a:r>
            <a:r>
              <a:rPr b="0" i="0" lang="en-US" sz="1600" u="none" cap="none" strike="noStrike">
                <a:solidFill>
                  <a:srgbClr val="000000"/>
                </a:solidFill>
                <a:latin typeface="Calibri"/>
                <a:ea typeface="Calibri"/>
                <a:cs typeface="Calibri"/>
                <a:sym typeface="Calibri"/>
              </a:rPr>
              <a:t>() method is used.</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a:t>
            </a:r>
            <a:r>
              <a:rPr b="0" i="0" lang="en-US" sz="1600" u="none" cap="none" strike="noStrike">
                <a:solidFill>
                  <a:srgbClr val="000000"/>
                </a:solidFill>
                <a:latin typeface="Arial"/>
                <a:ea typeface="Arial"/>
                <a:cs typeface="Arial"/>
                <a:sym typeface="Arial"/>
              </a:rPr>
              <a:t>Sort</a:t>
            </a:r>
            <a:r>
              <a:rPr b="0" i="0" lang="en-US" sz="1600" u="none" cap="none" strike="noStrike">
                <a:solidFill>
                  <a:srgbClr val="000000"/>
                </a:solidFill>
                <a:latin typeface="Calibri"/>
                <a:ea typeface="Calibri"/>
                <a:cs typeface="Calibri"/>
                <a:sym typeface="Calibri"/>
              </a:rPr>
              <a:t>() method then displays the values in the sorted order. The </a:t>
            </a:r>
            <a:r>
              <a:rPr b="0" i="0" lang="en-US" sz="1600" u="none" cap="none" strike="noStrike">
                <a:solidFill>
                  <a:srgbClr val="000000"/>
                </a:solidFill>
                <a:latin typeface="Arial"/>
                <a:ea typeface="Arial"/>
                <a:cs typeface="Arial"/>
                <a:sym typeface="Arial"/>
              </a:rPr>
              <a:t>FixedSize</a:t>
            </a:r>
            <a:r>
              <a:rPr b="0" i="0" lang="en-US" sz="1600" u="none" cap="none" strike="noStrike">
                <a:solidFill>
                  <a:srgbClr val="000000"/>
                </a:solidFill>
                <a:latin typeface="Calibri"/>
                <a:ea typeface="Calibri"/>
                <a:cs typeface="Calibri"/>
                <a:sym typeface="Calibri"/>
              </a:rPr>
              <a:t>() property checks whether the array is of a fixed size.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When the </a:t>
            </a:r>
            <a:r>
              <a:rPr b="0" i="0" lang="en-US" sz="1600" u="none" cap="none" strike="noStrike">
                <a:solidFill>
                  <a:srgbClr val="000000"/>
                </a:solidFill>
                <a:latin typeface="Arial"/>
                <a:ea typeface="Arial"/>
                <a:cs typeface="Arial"/>
                <a:sym typeface="Arial"/>
              </a:rPr>
              <a:t>Reverse</a:t>
            </a:r>
            <a:r>
              <a:rPr b="0" i="0" lang="en-US" sz="1600" u="none" cap="none" strike="noStrike">
                <a:solidFill>
                  <a:srgbClr val="000000"/>
                </a:solidFill>
                <a:latin typeface="Calibri"/>
                <a:ea typeface="Calibri"/>
                <a:cs typeface="Calibri"/>
                <a:sym typeface="Calibri"/>
              </a:rPr>
              <a:t>() method is called, it displays the values in the reverse order.</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rgbClr val="000000"/>
                </a:solidFill>
                <a:latin typeface="Calibri"/>
                <a:ea typeface="Calibri"/>
                <a:cs typeface="Calibri"/>
                <a:sym typeface="Calibri"/>
              </a:rPr>
              <a:t>The </a:t>
            </a:r>
            <a:r>
              <a:rPr b="0" i="0" lang="en-US" sz="1600" u="none" cap="none" strike="noStrike">
                <a:solidFill>
                  <a:srgbClr val="000000"/>
                </a:solidFill>
                <a:latin typeface="Arial"/>
                <a:ea typeface="Arial"/>
                <a:cs typeface="Arial"/>
                <a:sym typeface="Arial"/>
              </a:rPr>
              <a:t>Clear</a:t>
            </a:r>
            <a:r>
              <a:rPr b="0" i="0" lang="en-US" sz="1600" u="none" cap="none" strike="noStrike">
                <a:solidFill>
                  <a:srgbClr val="000000"/>
                </a:solidFill>
                <a:latin typeface="Calibri"/>
                <a:ea typeface="Calibri"/>
                <a:cs typeface="Calibri"/>
                <a:sym typeface="Calibri"/>
              </a:rPr>
              <a:t>() method deletes all the values from the </a:t>
            </a:r>
            <a:r>
              <a:rPr b="0" i="0" lang="en-US" sz="1600" u="none" cap="none" strike="noStrike">
                <a:solidFill>
                  <a:srgbClr val="000000"/>
                </a:solidFill>
                <a:latin typeface="Arial"/>
                <a:ea typeface="Arial"/>
                <a:cs typeface="Arial"/>
                <a:sym typeface="Arial"/>
              </a:rPr>
              <a:t>ArrayList</a:t>
            </a:r>
            <a:r>
              <a:rPr b="0" i="0" lang="en-US" sz="1600" u="none" cap="none" strike="noStrike">
                <a:solidFill>
                  <a:srgbClr val="000000"/>
                </a:solidFill>
                <a:latin typeface="Calibri"/>
                <a:ea typeface="Calibri"/>
                <a:cs typeface="Calibri"/>
                <a:sym typeface="Calibri"/>
              </a:rPr>
              <a:t> class.</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figure displays the use of methods of the </a:t>
            </a:r>
            <a:r>
              <a:rPr b="0" i="0" lang="en-US" sz="1800" u="none" cap="none" strike="noStrike">
                <a:solidFill>
                  <a:srgbClr val="000000"/>
                </a:solidFill>
                <a:latin typeface="Courier New"/>
                <a:ea typeface="Courier New"/>
                <a:cs typeface="Courier New"/>
                <a:sym typeface="Courier New"/>
              </a:rPr>
              <a:t>ArrayList </a:t>
            </a:r>
            <a:r>
              <a:rPr b="0" i="0" lang="en-US" sz="1800" u="none" cap="none" strike="noStrike">
                <a:solidFill>
                  <a:srgbClr val="000000"/>
                </a:solidFill>
                <a:latin typeface="Calibri"/>
                <a:ea typeface="Calibri"/>
                <a:cs typeface="Calibri"/>
                <a:sym typeface="Calibri"/>
              </a:rPr>
              <a:t>class:</a:t>
            </a:r>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2" marL="8001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28600" lvl="1" marL="742950" marR="0" rtl="0" algn="l">
              <a:lnSpc>
                <a:spcPct val="90000"/>
              </a:lnSpc>
              <a:spcBef>
                <a:spcPts val="1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28600" lvl="1" marL="742950" marR="0" rtl="0" algn="l">
              <a:lnSpc>
                <a:spcPct val="9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530" name="Google Shape;530;p44"/>
          <p:cNvSpPr txBox="1"/>
          <p:nvPr/>
        </p:nvSpPr>
        <p:spPr>
          <a:xfrm>
            <a:off x="3581400" y="762000"/>
            <a:ext cx="6400800" cy="1295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9144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Console.WriteLine("{0}", names);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objCustomers.Clear();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Console.WriteLine("Count after removing all elements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 + objCustomers.Count); </a:t>
            </a:r>
            <a:endParaRPr b="0" i="0" sz="11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p:txBody>
      </p:sp>
      <p:pic>
        <p:nvPicPr>
          <p:cNvPr id="531" name="Google Shape;531;p44"/>
          <p:cNvPicPr preferRelativeResize="0"/>
          <p:nvPr/>
        </p:nvPicPr>
        <p:blipFill rotWithShape="1">
          <a:blip r:embed="rId3">
            <a:alphaModFix/>
          </a:blip>
          <a:srcRect b="0" l="0" r="0" t="0"/>
          <a:stretch/>
        </p:blipFill>
        <p:spPr>
          <a:xfrm>
            <a:off x="3200400" y="4191001"/>
            <a:ext cx="5334000" cy="2295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1-7 </a:t>
            </a:r>
            <a:endParaRPr/>
          </a:p>
        </p:txBody>
      </p:sp>
      <p:sp>
        <p:nvSpPr>
          <p:cNvPr id="537" name="Google Shape;537;p4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38" name="Google Shape;538;p4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39" name="Google Shape;539;p4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40" name="Google Shape;540;p45"/>
          <p:cNvSpPr/>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Consider the reception area of a hotel where you find the keyholder storing a bunch of keys.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Each key in the keyholder uniquely identifies a room and thus, each room is uniquely identified by its key.</a:t>
            </a:r>
            <a:endParaRPr b="0" i="0" sz="2000" u="none" cap="none" strike="noStrike">
              <a:solidFill>
                <a:srgbClr val="000000"/>
              </a:solidFill>
              <a:latin typeface="Arial"/>
              <a:ea typeface="Arial"/>
              <a:cs typeface="Arial"/>
              <a:sym typeface="Arial"/>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demonstrates a real-world example of unique keys: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Similar to the keyholder, the </a:t>
            </a:r>
            <a:r>
              <a:rPr b="0" i="0" lang="en-US" sz="2000" u="none" cap="none" strike="noStrike">
                <a:solidFill>
                  <a:srgbClr val="000000"/>
                </a:solidFill>
                <a:latin typeface="Courier New"/>
                <a:ea typeface="Courier New"/>
                <a:cs typeface="Courier New"/>
                <a:sym typeface="Courier New"/>
              </a:rPr>
              <a:t>Hashtable </a:t>
            </a:r>
            <a:r>
              <a:rPr b="0" i="0" lang="en-US" sz="2000" u="none" cap="none" strike="noStrike">
                <a:solidFill>
                  <a:srgbClr val="000000"/>
                </a:solidFill>
                <a:latin typeface="Calibri"/>
                <a:ea typeface="Calibri"/>
                <a:cs typeface="Calibri"/>
                <a:sym typeface="Calibri"/>
              </a:rPr>
              <a:t>class in C# allows you to create collections in the form of keys and values.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It generates a </a:t>
            </a:r>
            <a:r>
              <a:rPr b="0" i="0" lang="en-US" sz="2000" u="none" cap="none" strike="noStrike">
                <a:solidFill>
                  <a:srgbClr val="000000"/>
                </a:solidFill>
                <a:latin typeface="Courier New"/>
                <a:ea typeface="Courier New"/>
                <a:cs typeface="Courier New"/>
                <a:sym typeface="Courier New"/>
              </a:rPr>
              <a:t>hashtable</a:t>
            </a:r>
            <a:r>
              <a:rPr b="0" i="0" lang="en-US" sz="2000" u="none" cap="none" strike="noStrike">
                <a:solidFill>
                  <a:srgbClr val="000000"/>
                </a:solidFill>
                <a:latin typeface="Calibri"/>
                <a:ea typeface="Calibri"/>
                <a:cs typeface="Calibri"/>
                <a:sym typeface="Calibri"/>
              </a:rPr>
              <a:t> which associates keys with their corresponding values.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Hashtable </a:t>
            </a:r>
            <a:r>
              <a:rPr b="0" i="0" lang="en-US" sz="2000" u="none" cap="none" strike="noStrike">
                <a:solidFill>
                  <a:srgbClr val="000000"/>
                </a:solidFill>
                <a:latin typeface="Calibri"/>
                <a:ea typeface="Calibri"/>
                <a:cs typeface="Calibri"/>
                <a:sym typeface="Calibri"/>
              </a:rPr>
              <a:t>class uses the</a:t>
            </a:r>
            <a:r>
              <a:rPr b="0" i="0" lang="en-US" sz="2000" u="none" cap="none" strike="noStrike">
                <a:solidFill>
                  <a:srgbClr val="000000"/>
                </a:solidFill>
                <a:latin typeface="Courier New"/>
                <a:ea typeface="Courier New"/>
                <a:cs typeface="Courier New"/>
                <a:sym typeface="Courier New"/>
              </a:rPr>
              <a:t> hashtable </a:t>
            </a:r>
            <a:r>
              <a:rPr b="0" i="0" lang="en-US" sz="2000" u="none" cap="none" strike="noStrike">
                <a:solidFill>
                  <a:srgbClr val="000000"/>
                </a:solidFill>
                <a:latin typeface="Calibri"/>
                <a:ea typeface="Calibri"/>
                <a:cs typeface="Calibri"/>
                <a:sym typeface="Calibri"/>
              </a:rPr>
              <a:t>to retrieve values associated with their unique key.</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pic>
        <p:nvPicPr>
          <p:cNvPr descr="Capture1225.PNG" id="541" name="Google Shape;541;p45"/>
          <p:cNvPicPr preferRelativeResize="0"/>
          <p:nvPr/>
        </p:nvPicPr>
        <p:blipFill rotWithShape="1">
          <a:blip r:embed="rId3">
            <a:alphaModFix/>
          </a:blip>
          <a:srcRect b="0" l="0" r="5449" t="5817"/>
          <a:stretch/>
        </p:blipFill>
        <p:spPr>
          <a:xfrm>
            <a:off x="3962400" y="2362201"/>
            <a:ext cx="3505200" cy="2238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2-7</a:t>
            </a:r>
            <a:endParaRPr/>
          </a:p>
        </p:txBody>
      </p:sp>
      <p:sp>
        <p:nvSpPr>
          <p:cNvPr id="547" name="Google Shape;547;p4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48" name="Google Shape;548;p4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49" name="Google Shape;549;p4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50" name="Google Shape;550;p46"/>
          <p:cNvSpPr/>
          <p:nvPr/>
        </p:nvSpPr>
        <p:spPr>
          <a:xfrm>
            <a:off x="1752600" y="758826"/>
            <a:ext cx="89154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hashtable</a:t>
            </a:r>
            <a:r>
              <a:rPr b="0" i="0" lang="en-US" sz="2000" u="none" cap="none" strike="noStrike">
                <a:solidFill>
                  <a:srgbClr val="000000"/>
                </a:solidFill>
                <a:latin typeface="Calibri"/>
                <a:ea typeface="Calibri"/>
                <a:cs typeface="Calibri"/>
                <a:sym typeface="Calibri"/>
              </a:rPr>
              <a:t> generated by the </a:t>
            </a:r>
            <a:r>
              <a:rPr b="0" i="0" lang="en-US" sz="2000" u="none" cap="none" strike="noStrike">
                <a:solidFill>
                  <a:srgbClr val="000000"/>
                </a:solidFill>
                <a:latin typeface="Courier New"/>
                <a:ea typeface="Courier New"/>
                <a:cs typeface="Courier New"/>
                <a:sym typeface="Courier New"/>
              </a:rPr>
              <a:t>Hashtable </a:t>
            </a:r>
            <a:r>
              <a:rPr b="0" i="0" lang="en-US" sz="2000" u="none" cap="none" strike="noStrike">
                <a:solidFill>
                  <a:srgbClr val="000000"/>
                </a:solidFill>
                <a:latin typeface="Calibri"/>
                <a:ea typeface="Calibri"/>
                <a:cs typeface="Calibri"/>
                <a:sym typeface="Calibri"/>
              </a:rPr>
              <a:t>class uses the hashing technique to retrieve the corresponding value of a key.</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Hashing is a process of generating the hash code for the key and the code is used to identify the corresponding value of the key.</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Hashtable </a:t>
            </a:r>
            <a:r>
              <a:rPr b="0" i="0" lang="en-US" sz="2000" u="none" cap="none" strike="noStrike">
                <a:solidFill>
                  <a:srgbClr val="000000"/>
                </a:solidFill>
                <a:latin typeface="Calibri"/>
                <a:ea typeface="Calibri"/>
                <a:cs typeface="Calibri"/>
                <a:sym typeface="Calibri"/>
              </a:rPr>
              <a:t>object takes the key to search the value, performs a hashing function and generates a hash code for that key.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When you search for a particular value using the key, the hash code is used as an index to locate the desired record.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For example, a student name can be used as a key to retrieve the student id and the corresponding residential address. The following figure represents the </a:t>
            </a:r>
            <a:r>
              <a:rPr b="0" i="0" lang="en-US" sz="2000" u="none" cap="none" strike="noStrike">
                <a:solidFill>
                  <a:srgbClr val="000000"/>
                </a:solidFill>
                <a:latin typeface="Courier New"/>
                <a:ea typeface="Courier New"/>
                <a:cs typeface="Courier New"/>
                <a:sym typeface="Courier New"/>
              </a:rPr>
              <a:t>Hashtable</a:t>
            </a:r>
            <a:r>
              <a:rPr b="0" i="0" lang="en-US" sz="2000" u="none" cap="none" strike="noStrike">
                <a:solidFill>
                  <a:srgbClr val="000000"/>
                </a:solidFill>
                <a:latin typeface="Calibri"/>
                <a:ea typeface="Calibri"/>
                <a:cs typeface="Calibri"/>
                <a:sym typeface="Calibri"/>
              </a:rPr>
              <a:t>:</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pic>
        <p:nvPicPr>
          <p:cNvPr descr="Capture1226.PNG" id="551" name="Google Shape;551;p46"/>
          <p:cNvPicPr preferRelativeResize="0"/>
          <p:nvPr/>
        </p:nvPicPr>
        <p:blipFill rotWithShape="1">
          <a:blip r:embed="rId3">
            <a:alphaModFix/>
          </a:blip>
          <a:srcRect b="0" l="0" r="0" t="0"/>
          <a:stretch/>
        </p:blipFill>
        <p:spPr>
          <a:xfrm>
            <a:off x="4038600" y="3810000"/>
            <a:ext cx="3810000" cy="2743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3-7</a:t>
            </a:r>
            <a:endParaRPr/>
          </a:p>
        </p:txBody>
      </p:sp>
      <p:sp>
        <p:nvSpPr>
          <p:cNvPr id="557" name="Google Shape;557;p4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58" name="Google Shape;558;p4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59" name="Google Shape;559;p4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60" name="Google Shape;560;p47"/>
          <p:cNvSpPr/>
          <p:nvPr/>
        </p:nvSpPr>
        <p:spPr>
          <a:xfrm>
            <a:off x="1752600" y="758826"/>
            <a:ext cx="8763000" cy="5718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Courier New"/>
                <a:ea typeface="Courier New"/>
                <a:cs typeface="Courier New"/>
                <a:sym typeface="Courier New"/>
              </a:rPr>
              <a:t>Hashtable </a:t>
            </a:r>
            <a:r>
              <a:rPr b="0" i="0" lang="en-US" sz="1800" u="none" cap="none" strike="noStrike">
                <a:solidFill>
                  <a:srgbClr val="000000"/>
                </a:solidFill>
                <a:latin typeface="Calibri"/>
                <a:ea typeface="Calibri"/>
                <a:cs typeface="Calibri"/>
                <a:sym typeface="Calibri"/>
              </a:rPr>
              <a:t>class consists of different methods and properties that are used to add and manipulate the data within the </a:t>
            </a:r>
            <a:r>
              <a:rPr b="0" i="0" lang="en-US" sz="1800" u="none" cap="none" strike="noStrike">
                <a:solidFill>
                  <a:srgbClr val="000000"/>
                </a:solidFill>
                <a:latin typeface="Courier New"/>
                <a:ea typeface="Courier New"/>
                <a:cs typeface="Courier New"/>
                <a:sym typeface="Courier New"/>
              </a:rPr>
              <a:t>hashtable</a:t>
            </a:r>
            <a:r>
              <a:rPr b="0" i="0" lang="en-US" sz="1800" u="none" cap="none" strike="noStrike">
                <a:solidFill>
                  <a:srgbClr val="000000"/>
                </a:solidFill>
                <a:latin typeface="Calibri"/>
                <a:ea typeface="Calibri"/>
                <a:cs typeface="Calibri"/>
                <a:sym typeface="Calibri"/>
              </a:rPr>
              <a:t>.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methods of the </a:t>
            </a:r>
            <a:r>
              <a:rPr b="0" i="0" lang="en-US" sz="1800" u="none" cap="none" strike="noStrike">
                <a:solidFill>
                  <a:srgbClr val="000000"/>
                </a:solidFill>
                <a:latin typeface="Courier New"/>
                <a:ea typeface="Courier New"/>
                <a:cs typeface="Courier New"/>
                <a:sym typeface="Courier New"/>
              </a:rPr>
              <a:t>Hashtable </a:t>
            </a:r>
            <a:r>
              <a:rPr b="0" i="0" lang="en-US" sz="1800" u="none" cap="none" strike="noStrike">
                <a:solidFill>
                  <a:srgbClr val="000000"/>
                </a:solidFill>
                <a:latin typeface="Calibri"/>
                <a:ea typeface="Calibri"/>
                <a:cs typeface="Calibri"/>
                <a:sym typeface="Calibri"/>
              </a:rPr>
              <a:t>class allow you to perform certain actions on the data in the </a:t>
            </a:r>
            <a:r>
              <a:rPr b="0" i="0" lang="en-US" sz="1800" u="none" cap="none" strike="noStrike">
                <a:solidFill>
                  <a:srgbClr val="000000"/>
                </a:solidFill>
                <a:latin typeface="Arial"/>
                <a:ea typeface="Arial"/>
                <a:cs typeface="Arial"/>
                <a:sym typeface="Arial"/>
              </a:rPr>
              <a:t>hashtable</a:t>
            </a:r>
            <a:r>
              <a:rPr b="0" i="0" lang="en-US" sz="1800" u="none" cap="none" strike="noStrike">
                <a:solidFill>
                  <a:srgbClr val="000000"/>
                </a:solidFill>
                <a:latin typeface="Calibri"/>
                <a:ea typeface="Calibri"/>
                <a:cs typeface="Calibri"/>
                <a:sym typeface="Calibri"/>
              </a:rPr>
              <a:t>.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table displays the commonly used methods of the</a:t>
            </a:r>
            <a:r>
              <a:rPr b="0" i="0" lang="en-US" sz="1800" u="none" cap="none" strike="noStrike">
                <a:solidFill>
                  <a:srgbClr val="000000"/>
                </a:solidFill>
                <a:latin typeface="Courier New"/>
                <a:ea typeface="Courier New"/>
                <a:cs typeface="Courier New"/>
                <a:sym typeface="Courier New"/>
              </a:rPr>
              <a:t> Hashtable </a:t>
            </a:r>
            <a:r>
              <a:rPr b="0" i="0" lang="en-US" sz="1800" u="none" cap="none" strike="noStrike">
                <a:solidFill>
                  <a:srgbClr val="000000"/>
                </a:solidFill>
                <a:latin typeface="Calibri"/>
                <a:ea typeface="Calibri"/>
                <a:cs typeface="Calibri"/>
                <a:sym typeface="Calibri"/>
              </a:rPr>
              <a:t>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90000"/>
              </a:lnSpc>
              <a:spcBef>
                <a:spcPts val="320"/>
              </a:spcBef>
              <a:spcAft>
                <a:spcPts val="0"/>
              </a:spcAft>
              <a:buClr>
                <a:srgbClr val="006666"/>
              </a:buClr>
              <a:buSzPts val="800"/>
              <a:buFont typeface="Noto Sans Symbols"/>
              <a:buChar char="🞛"/>
            </a:pPr>
            <a:r>
              <a:rPr b="1" i="0" lang="en-US" sz="1600" u="none" cap="none" strike="noStrike">
                <a:solidFill>
                  <a:srgbClr val="000000"/>
                </a:solidFill>
                <a:latin typeface="Calibri"/>
                <a:ea typeface="Calibri"/>
                <a:cs typeface="Calibri"/>
                <a:sym typeface="Calibri"/>
              </a:rPr>
              <a:t>Properties</a:t>
            </a:r>
            <a:endParaRPr/>
          </a:p>
          <a:p>
            <a:pPr indent="-228600" lvl="3" marL="11430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The properties of the </a:t>
            </a:r>
            <a:r>
              <a:rPr b="0" i="0" lang="en-US" sz="1400" u="none" cap="none" strike="noStrike">
                <a:solidFill>
                  <a:srgbClr val="000000"/>
                </a:solidFill>
                <a:latin typeface="Courier New"/>
                <a:ea typeface="Courier New"/>
                <a:cs typeface="Courier New"/>
                <a:sym typeface="Courier New"/>
              </a:rPr>
              <a:t>Hashtable </a:t>
            </a:r>
            <a:r>
              <a:rPr b="0" i="0" lang="en-US" sz="1400" u="none" cap="none" strike="noStrike">
                <a:solidFill>
                  <a:srgbClr val="000000"/>
                </a:solidFill>
                <a:latin typeface="Calibri"/>
                <a:ea typeface="Calibri"/>
                <a:cs typeface="Calibri"/>
                <a:sym typeface="Calibri"/>
              </a:rPr>
              <a:t>class allow you to access and modify the data in the </a:t>
            </a:r>
            <a:r>
              <a:rPr b="0" i="0" lang="en-US" sz="1400" u="none" cap="none" strike="noStrike">
                <a:solidFill>
                  <a:srgbClr val="000000"/>
                </a:solidFill>
                <a:latin typeface="Arial"/>
                <a:ea typeface="Arial"/>
                <a:cs typeface="Arial"/>
                <a:sym typeface="Arial"/>
              </a:rPr>
              <a:t>hashtable</a:t>
            </a:r>
            <a:r>
              <a:rPr b="0" i="0" lang="en-US" sz="1400" u="none" cap="none" strike="noStrike">
                <a:solidFill>
                  <a:srgbClr val="000000"/>
                </a:solidFill>
                <a:latin typeface="Calibri"/>
                <a:ea typeface="Calibri"/>
                <a:cs typeface="Calibri"/>
                <a:sym typeface="Calibri"/>
              </a:rPr>
              <a:t>.</a:t>
            </a:r>
            <a:endParaRPr/>
          </a:p>
          <a:p>
            <a:pPr indent="-228600" lvl="3" marL="11430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 The following figure displays the commonly used properties of the </a:t>
            </a:r>
            <a:r>
              <a:rPr b="0" i="0" lang="en-US" sz="1400" u="none" cap="none" strike="noStrike">
                <a:solidFill>
                  <a:srgbClr val="000000"/>
                </a:solidFill>
                <a:latin typeface="Courier New"/>
                <a:ea typeface="Courier New"/>
                <a:cs typeface="Courier New"/>
                <a:sym typeface="Courier New"/>
              </a:rPr>
              <a:t>Hashtable </a:t>
            </a:r>
            <a:r>
              <a:rPr b="0" i="0" lang="en-US" sz="1400" u="none" cap="none" strike="noStrike">
                <a:solidFill>
                  <a:srgbClr val="000000"/>
                </a:solidFill>
                <a:latin typeface="Calibri"/>
                <a:ea typeface="Calibri"/>
                <a:cs typeface="Calibri"/>
                <a:sym typeface="Calibri"/>
              </a:rPr>
              <a:t>class:</a:t>
            </a:r>
            <a:endParaRPr/>
          </a:p>
          <a:p>
            <a:pPr indent="0" lvl="0" marL="2286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279400" lvl="1" marL="342900" marR="0" rtl="0" algn="l">
              <a:lnSpc>
                <a:spcPct val="90000"/>
              </a:lnSpc>
              <a:spcBef>
                <a:spcPts val="1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graphicFrame>
        <p:nvGraphicFramePr>
          <p:cNvPr id="561" name="Google Shape;561;p47"/>
          <p:cNvGraphicFramePr/>
          <p:nvPr/>
        </p:nvGraphicFramePr>
        <p:xfrm>
          <a:off x="2362200" y="2209801"/>
          <a:ext cx="3000000" cy="3000000"/>
        </p:xfrm>
        <a:graphic>
          <a:graphicData uri="http://schemas.openxmlformats.org/drawingml/2006/table">
            <a:tbl>
              <a:tblPr>
                <a:noFill/>
                <a:tableStyleId>{274EC3B0-11BB-47E4-8DBC-10D0EC025DD1}</a:tableStyleId>
              </a:tblPr>
              <a:tblGrid>
                <a:gridCol w="1524000"/>
                <a:gridCol w="6400800"/>
              </a:tblGrid>
              <a:tr h="192825">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Method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28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Add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Adds an element with the specified key and 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28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Remove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Removes the element having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28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CopyTo</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Copies elements of the hashtable to an array at the specified index</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28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hashtable contains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81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hashtable contains the specified 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9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GetEnumerator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an </a:t>
                      </a:r>
                      <a:r>
                        <a:rPr lang="en-US" sz="1100" u="none" cap="none" strike="noStrike">
                          <a:solidFill>
                            <a:srgbClr val="000000"/>
                          </a:solidFill>
                          <a:latin typeface="Courier New"/>
                          <a:ea typeface="Courier New"/>
                          <a:cs typeface="Courier New"/>
                          <a:sym typeface="Courier New"/>
                        </a:rPr>
                        <a:t>IDictionaryEnumerator</a:t>
                      </a:r>
                      <a:r>
                        <a:rPr lang="en-US" sz="1100" u="none" cap="none" strike="noStrike">
                          <a:solidFill>
                            <a:srgbClr val="000000"/>
                          </a:solidFill>
                          <a:latin typeface="Calibri"/>
                          <a:ea typeface="Calibri"/>
                          <a:cs typeface="Calibri"/>
                          <a:sym typeface="Calibri"/>
                        </a:rPr>
                        <a:t> that traverses through the </a:t>
                      </a:r>
                      <a:r>
                        <a:rPr lang="en-US" sz="1100" u="none" cap="none" strike="noStrike">
                          <a:solidFill>
                            <a:srgbClr val="000000"/>
                          </a:solidFill>
                          <a:latin typeface="Courier New"/>
                          <a:ea typeface="Courier New"/>
                          <a:cs typeface="Courier New"/>
                          <a:sym typeface="Courier New"/>
                        </a:rPr>
                        <a:t>Hashtable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graphicFrame>
        <p:nvGraphicFramePr>
          <p:cNvPr id="562" name="Google Shape;562;p47"/>
          <p:cNvGraphicFramePr/>
          <p:nvPr/>
        </p:nvGraphicFramePr>
        <p:xfrm>
          <a:off x="2438400" y="4913314"/>
          <a:ext cx="3000000" cy="3000000"/>
        </p:xfrm>
        <a:graphic>
          <a:graphicData uri="http://schemas.openxmlformats.org/drawingml/2006/table">
            <a:tbl>
              <a:tblPr>
                <a:noFill/>
                <a:tableStyleId>{274EC3B0-11BB-47E4-8DBC-10D0EC025DD1}</a:tableStyleId>
              </a:tblPr>
              <a:tblGrid>
                <a:gridCol w="1524000"/>
                <a:gridCol w="6172200"/>
              </a:tblGrid>
              <a:tr h="192750">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Property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79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Count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number of key and value pairs in the hashtable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85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Item</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value, adds a new value or modifies the existing value for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4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Keys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an </a:t>
                      </a:r>
                      <a:r>
                        <a:rPr lang="en-US" sz="1100" u="none" cap="none" strike="noStrike">
                          <a:solidFill>
                            <a:srgbClr val="000000"/>
                          </a:solidFill>
                          <a:latin typeface="Courier New"/>
                          <a:ea typeface="Courier New"/>
                          <a:cs typeface="Courier New"/>
                          <a:sym typeface="Courier New"/>
                        </a:rPr>
                        <a:t>ICollection </a:t>
                      </a:r>
                      <a:r>
                        <a:rPr lang="en-US" sz="1100" u="none" cap="none" strike="noStrike">
                          <a:solidFill>
                            <a:srgbClr val="000000"/>
                          </a:solidFill>
                          <a:latin typeface="Calibri"/>
                          <a:ea typeface="Calibri"/>
                          <a:cs typeface="Calibri"/>
                          <a:sym typeface="Calibri"/>
                        </a:rPr>
                        <a:t>consisting of keys in the hashtable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2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Values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Provides an </a:t>
                      </a:r>
                      <a:r>
                        <a:rPr lang="en-US" sz="1100" u="none" cap="none" strike="noStrike">
                          <a:solidFill>
                            <a:srgbClr val="000000"/>
                          </a:solidFill>
                          <a:latin typeface="Courier New"/>
                          <a:ea typeface="Courier New"/>
                          <a:cs typeface="Courier New"/>
                          <a:sym typeface="Courier New"/>
                        </a:rPr>
                        <a:t>ICollection</a:t>
                      </a:r>
                      <a:r>
                        <a:rPr lang="en-US" sz="1100" u="none" cap="none" strike="noStrike">
                          <a:solidFill>
                            <a:srgbClr val="000000"/>
                          </a:solidFill>
                          <a:latin typeface="Calibri"/>
                          <a:ea typeface="Calibri"/>
                          <a:cs typeface="Calibri"/>
                          <a:sym typeface="Calibri"/>
                        </a:rPr>
                        <a:t> consisting of values in the hashtable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4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IsReadOnly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a:t>
                      </a:r>
                      <a:r>
                        <a:rPr lang="en-US" sz="1100" u="none" cap="none" strike="noStrike">
                          <a:solidFill>
                            <a:srgbClr val="000000"/>
                          </a:solidFill>
                          <a:latin typeface="Courier New"/>
                          <a:ea typeface="Courier New"/>
                          <a:cs typeface="Courier New"/>
                          <a:sym typeface="Courier New"/>
                        </a:rPr>
                        <a:t>Hashtable</a:t>
                      </a:r>
                      <a:r>
                        <a:rPr lang="en-US" sz="1100" u="none" cap="none" strike="noStrike">
                          <a:solidFill>
                            <a:srgbClr val="000000"/>
                          </a:solidFill>
                          <a:latin typeface="Calibri"/>
                          <a:ea typeface="Calibri"/>
                          <a:cs typeface="Calibri"/>
                          <a:sym typeface="Calibri"/>
                        </a:rPr>
                        <a:t> is read-only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4-7</a:t>
            </a:r>
            <a:endParaRPr/>
          </a:p>
        </p:txBody>
      </p:sp>
      <p:sp>
        <p:nvSpPr>
          <p:cNvPr id="568" name="Google Shape;568;p4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69" name="Google Shape;569;p4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70" name="Google Shape;570;p4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71" name="Google Shape;571;p48"/>
          <p:cNvSpPr/>
          <p:nvPr/>
        </p:nvSpPr>
        <p:spPr>
          <a:xfrm>
            <a:off x="1752600" y="758826"/>
            <a:ext cx="8763000" cy="56419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the use of the methods and properties of the </a:t>
            </a:r>
            <a:r>
              <a:rPr b="0" i="0" lang="en-US" sz="2000" u="none" cap="none" strike="noStrike">
                <a:solidFill>
                  <a:srgbClr val="000000"/>
                </a:solidFill>
                <a:latin typeface="Courier New"/>
                <a:ea typeface="Courier New"/>
                <a:cs typeface="Courier New"/>
                <a:sym typeface="Courier New"/>
              </a:rPr>
              <a:t>Hashtable </a:t>
            </a:r>
            <a:r>
              <a:rPr b="0" i="0" lang="en-US" sz="2000" u="none" cap="none" strike="noStrike">
                <a:solidFill>
                  <a:srgbClr val="000000"/>
                </a:solidFill>
                <a:latin typeface="Calibri"/>
                <a:ea typeface="Calibri"/>
                <a:cs typeface="Calibri"/>
                <a:sym typeface="Calibri"/>
              </a:rPr>
              <a:t>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572" name="Google Shape;572;p48"/>
          <p:cNvSpPr txBox="1"/>
          <p:nvPr/>
        </p:nvSpPr>
        <p:spPr>
          <a:xfrm>
            <a:off x="3733800" y="1447800"/>
            <a:ext cx="6705600" cy="5105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using System;</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using System.Collections;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class HashCollection</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502919"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static void Main(string[] args) </a:t>
            </a:r>
            <a:endParaRPr b="0" i="0" sz="1000" u="none" cap="none" strike="noStrike">
              <a:solidFill>
                <a:srgbClr val="000000"/>
              </a:solidFill>
              <a:latin typeface="Arial"/>
              <a:ea typeface="Arial"/>
              <a:cs typeface="Arial"/>
              <a:sym typeface="Arial"/>
            </a:endParaRPr>
          </a:p>
          <a:p>
            <a:pPr indent="502919"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Hashtable objTable = new Hashtable();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objTable.Add(001, "John");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objTable.Add(002, "Peter");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objTable.Add(003, "James");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objTable.Add(004, "Joe");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Console.WriteLine("Number of elements in the hash table: " +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objTable.Count);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ICollection objCollection = objTable.Keys;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Console.WriteLine("Original values stored in hashtable are: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foreach (int i in objCollection)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118872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 (i + " : " + objTable[i]);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if (objTable.ContainsKey(002))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118872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objTable[002] = "Patrick";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Console.WriteLine("Values stored in the hashtable after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removing values");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foreach (int i in objCollection)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11315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Console.WriteLine(i + " : " + objTable[i]); </a:t>
            </a:r>
            <a:endParaRPr b="0" i="0" sz="1000" u="none" cap="none" strike="noStrike">
              <a:solidFill>
                <a:srgbClr val="000000"/>
              </a:solidFill>
              <a:latin typeface="Arial"/>
              <a:ea typeface="Arial"/>
              <a:cs typeface="Arial"/>
              <a:sym typeface="Arial"/>
            </a:endParaRPr>
          </a:p>
          <a:p>
            <a:pPr indent="90297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Arial"/>
              <a:ea typeface="Arial"/>
              <a:cs typeface="Arial"/>
              <a:sym typeface="Arial"/>
            </a:endParaRPr>
          </a:p>
          <a:p>
            <a:pPr indent="502919"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Arial"/>
              <a:ea typeface="Arial"/>
              <a:cs typeface="Arial"/>
              <a:sym typeface="Arial"/>
            </a:endParaRPr>
          </a:p>
        </p:txBody>
      </p:sp>
      <p:sp>
        <p:nvSpPr>
          <p:cNvPr id="573" name="Google Shape;573;p48"/>
          <p:cNvSpPr txBox="1"/>
          <p:nvPr/>
        </p:nvSpPr>
        <p:spPr>
          <a:xfrm>
            <a:off x="22098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5-7</a:t>
            </a:r>
            <a:endParaRPr/>
          </a:p>
        </p:txBody>
      </p:sp>
      <p:sp>
        <p:nvSpPr>
          <p:cNvPr id="579" name="Google Shape;579;p4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80" name="Google Shape;580;p4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81" name="Google Shape;581;p4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82" name="Google Shape;582;p49"/>
          <p:cNvSpPr/>
          <p:nvPr/>
        </p:nvSpPr>
        <p:spPr>
          <a:xfrm>
            <a:off x="1752600" y="758825"/>
            <a:ext cx="8915400" cy="6096000"/>
          </a:xfrm>
          <a:prstGeom prst="rect">
            <a:avLst/>
          </a:prstGeom>
          <a:noFill/>
          <a:ln>
            <a:noFill/>
          </a:ln>
        </p:spPr>
        <p:txBody>
          <a:bodyPr anchorCtr="0" anchor="t" bIns="45700" lIns="91425" spcFirstLastPara="1" rIns="91425" wrap="square" tIns="45700">
            <a:noAutofit/>
          </a:bodyPr>
          <a:lstStyle/>
          <a:p>
            <a:pPr indent="0" lvl="0" marL="0" marR="0" rtl="0" algn="just">
              <a:lnSpc>
                <a:spcPct val="58157"/>
              </a:lnSpc>
              <a:spcBef>
                <a:spcPts val="0"/>
              </a:spcBef>
              <a:spcAft>
                <a:spcPts val="0"/>
              </a:spcAft>
              <a:buClr>
                <a:srgbClr val="000000"/>
              </a:buClr>
              <a:buSzPts val="1900"/>
              <a:buFont typeface="Arial"/>
              <a:buNone/>
            </a:pPr>
            <a:r>
              <a:t/>
            </a:r>
            <a:endParaRPr b="0" i="0" sz="1900" u="none" cap="none" strike="noStrike">
              <a:solidFill>
                <a:srgbClr val="000000"/>
              </a:solidFill>
              <a:latin typeface="Courier New"/>
              <a:ea typeface="Courier New"/>
              <a:cs typeface="Courier New"/>
              <a:sym typeface="Courier New"/>
            </a:endParaRPr>
          </a:p>
          <a:p>
            <a:pPr indent="0" lvl="0" marL="0" marR="0" rtl="0" algn="just">
              <a:lnSpc>
                <a:spcPct val="58157"/>
              </a:lnSpc>
              <a:spcBef>
                <a:spcPts val="0"/>
              </a:spcBef>
              <a:spcAft>
                <a:spcPts val="0"/>
              </a:spcAft>
              <a:buClr>
                <a:srgbClr val="000000"/>
              </a:buClr>
              <a:buSzPts val="1900"/>
              <a:buFont typeface="Arial"/>
              <a:buNone/>
            </a:pPr>
            <a:r>
              <a:t/>
            </a:r>
            <a:endParaRPr b="0" i="0" sz="1900" u="none" cap="none" strike="noStrike">
              <a:solidFill>
                <a:srgbClr val="000000"/>
              </a:solidFill>
              <a:latin typeface="Courier New"/>
              <a:ea typeface="Courier New"/>
              <a:cs typeface="Courier New"/>
              <a:sym typeface="Courier New"/>
            </a:endParaRPr>
          </a:p>
          <a:p>
            <a:pPr indent="0" lvl="0" marL="0" marR="0" rtl="0" algn="just">
              <a:lnSpc>
                <a:spcPct val="58157"/>
              </a:lnSpc>
              <a:spcBef>
                <a:spcPts val="0"/>
              </a:spcBef>
              <a:spcAft>
                <a:spcPts val="0"/>
              </a:spcAft>
              <a:buClr>
                <a:srgbClr val="000000"/>
              </a:buClr>
              <a:buSzPts val="1900"/>
              <a:buFont typeface="Arial"/>
              <a:buNone/>
            </a:pPr>
            <a:r>
              <a:t/>
            </a:r>
            <a:endParaRPr b="0" i="0" sz="1900" u="none" cap="none" strike="noStrike">
              <a:solidFill>
                <a:srgbClr val="000000"/>
              </a:solidFill>
              <a:latin typeface="Courier New"/>
              <a:ea typeface="Courier New"/>
              <a:cs typeface="Courier New"/>
              <a:sym typeface="Courier New"/>
            </a:endParaRPr>
          </a:p>
          <a:p>
            <a:pPr indent="0" lvl="0" marL="0" marR="0" rtl="0" algn="just">
              <a:lnSpc>
                <a:spcPct val="58157"/>
              </a:lnSpc>
              <a:spcBef>
                <a:spcPts val="0"/>
              </a:spcBef>
              <a:spcAft>
                <a:spcPts val="0"/>
              </a:spcAft>
              <a:buClr>
                <a:srgbClr val="000000"/>
              </a:buClr>
              <a:buSzPts val="1900"/>
              <a:buFont typeface="Arial"/>
              <a:buNone/>
            </a:pPr>
            <a:r>
              <a:t/>
            </a:r>
            <a:endParaRPr b="0" i="0" sz="1900" u="none" cap="none" strike="noStrike">
              <a:solidFill>
                <a:srgbClr val="000000"/>
              </a:solidFill>
              <a:latin typeface="Courier New"/>
              <a:ea typeface="Courier New"/>
              <a:cs typeface="Courier New"/>
              <a:sym typeface="Courier New"/>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Number of elements in the hashtable: 4</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Original values stored in hashtable are:</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4 : Joe</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3 : James</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2 : Peter</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1 : John</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Values stored in the hashtable after removing values</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4 : Joe</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3 : James</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2 : Patrick</a:t>
            </a:r>
            <a:endParaRPr/>
          </a:p>
          <a:p>
            <a:pPr indent="0" lvl="0" marL="0" marR="0" rtl="0" algn="l">
              <a:lnSpc>
                <a:spcPct val="70000"/>
              </a:lnSpc>
              <a:spcBef>
                <a:spcPts val="65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1 : John</a:t>
            </a:r>
            <a:endParaRPr/>
          </a:p>
          <a:p>
            <a:pPr indent="0" lvl="0" marL="0" marR="0" rtl="0" algn="just">
              <a:lnSpc>
                <a:spcPct val="58157"/>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Add</a:t>
            </a:r>
            <a:r>
              <a:rPr b="0" i="0" lang="en-US" sz="1400" u="none" cap="none" strike="noStrike">
                <a:solidFill>
                  <a:srgbClr val="000000"/>
                </a:solidFill>
                <a:latin typeface="Calibri"/>
                <a:ea typeface="Calibri"/>
                <a:cs typeface="Calibri"/>
                <a:sym typeface="Calibri"/>
              </a:rPr>
              <a:t>() method inserts the keys and their corresponding values into the instance. The </a:t>
            </a:r>
            <a:r>
              <a:rPr b="0" i="0" lang="en-US" sz="1400" u="none" cap="none" strike="noStrike">
                <a:solidFill>
                  <a:srgbClr val="000000"/>
                </a:solidFill>
                <a:latin typeface="Arial"/>
                <a:ea typeface="Arial"/>
                <a:cs typeface="Arial"/>
                <a:sym typeface="Arial"/>
              </a:rPr>
              <a:t>Count</a:t>
            </a:r>
            <a:r>
              <a:rPr b="0" i="0" lang="en-US" sz="1400" u="none" cap="none" strike="noStrike">
                <a:solidFill>
                  <a:srgbClr val="000000"/>
                </a:solidFill>
                <a:latin typeface="Calibri"/>
                <a:ea typeface="Calibri"/>
                <a:cs typeface="Calibri"/>
                <a:sym typeface="Calibri"/>
              </a:rPr>
              <a:t> property displays the number of elements in the </a:t>
            </a:r>
            <a:r>
              <a:rPr b="0" i="0" lang="en-US" sz="1400" u="none" cap="none" strike="noStrike">
                <a:solidFill>
                  <a:srgbClr val="000000"/>
                </a:solidFill>
                <a:latin typeface="Arial"/>
                <a:ea typeface="Arial"/>
                <a:cs typeface="Arial"/>
                <a:sym typeface="Arial"/>
              </a:rPr>
              <a:t>hashtable</a:t>
            </a:r>
            <a:r>
              <a:rPr b="0" i="0" lang="en-US" sz="1400" u="none" cap="none" strike="noStrike">
                <a:solidFill>
                  <a:srgbClr val="000000"/>
                </a:solidFill>
                <a:latin typeface="Calibri"/>
                <a:ea typeface="Calibri"/>
                <a:cs typeface="Calibri"/>
                <a:sym typeface="Calibri"/>
              </a:rPr>
              <a: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Keys</a:t>
            </a:r>
            <a:r>
              <a:rPr b="0" i="0" lang="en-US" sz="1400" u="none" cap="none" strike="noStrike">
                <a:solidFill>
                  <a:srgbClr val="000000"/>
                </a:solidFill>
                <a:latin typeface="Calibri"/>
                <a:ea typeface="Calibri"/>
                <a:cs typeface="Calibri"/>
                <a:sym typeface="Calibri"/>
              </a:rPr>
              <a:t> property provides the number of keys to the instance of the </a:t>
            </a:r>
            <a:r>
              <a:rPr b="0" i="0" lang="en-US" sz="1400" u="none" cap="none" strike="noStrike">
                <a:solidFill>
                  <a:srgbClr val="000000"/>
                </a:solidFill>
                <a:latin typeface="Arial"/>
                <a:ea typeface="Arial"/>
                <a:cs typeface="Arial"/>
                <a:sym typeface="Arial"/>
              </a:rPr>
              <a:t>ICollection</a:t>
            </a:r>
            <a:r>
              <a:rPr b="0" i="0" lang="en-US" sz="1400" u="none" cap="none" strike="noStrike">
                <a:solidFill>
                  <a:srgbClr val="000000"/>
                </a:solidFill>
                <a:latin typeface="Calibri"/>
                <a:ea typeface="Calibri"/>
                <a:cs typeface="Calibri"/>
                <a:sym typeface="Calibri"/>
              </a:rPr>
              <a:t> interface.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Arial"/>
                <a:ea typeface="Arial"/>
                <a:cs typeface="Arial"/>
                <a:sym typeface="Arial"/>
              </a:rPr>
              <a:t>ContainsKey</a:t>
            </a:r>
            <a:r>
              <a:rPr b="0" i="0" lang="en-US" sz="1400" u="none" cap="none" strike="noStrike">
                <a:solidFill>
                  <a:srgbClr val="000000"/>
                </a:solidFill>
                <a:latin typeface="Calibri"/>
                <a:ea typeface="Calibri"/>
                <a:cs typeface="Calibri"/>
                <a:sym typeface="Calibri"/>
              </a:rPr>
              <a:t>() method checks whether the </a:t>
            </a:r>
            <a:r>
              <a:rPr b="0" i="0" lang="en-US" sz="1400" u="none" cap="none" strike="noStrike">
                <a:solidFill>
                  <a:srgbClr val="000000"/>
                </a:solidFill>
                <a:latin typeface="Arial"/>
                <a:ea typeface="Arial"/>
                <a:cs typeface="Arial"/>
                <a:sym typeface="Arial"/>
              </a:rPr>
              <a:t>hashtable</a:t>
            </a:r>
            <a:r>
              <a:rPr b="0" i="0" lang="en-US" sz="1400" u="none" cap="none" strike="noStrike">
                <a:solidFill>
                  <a:srgbClr val="000000"/>
                </a:solidFill>
                <a:latin typeface="Calibri"/>
                <a:ea typeface="Calibri"/>
                <a:cs typeface="Calibri"/>
                <a:sym typeface="Calibri"/>
              </a:rPr>
              <a:t> contains the specified key. If the </a:t>
            </a:r>
            <a:r>
              <a:rPr b="0" i="0" lang="en-US" sz="1400" u="none" cap="none" strike="noStrike">
                <a:solidFill>
                  <a:srgbClr val="000000"/>
                </a:solidFill>
                <a:latin typeface="Arial"/>
                <a:ea typeface="Arial"/>
                <a:cs typeface="Arial"/>
                <a:sym typeface="Arial"/>
              </a:rPr>
              <a:t>hashtable</a:t>
            </a:r>
            <a:r>
              <a:rPr b="0" i="0" lang="en-US" sz="1400" u="none" cap="none" strike="noStrike">
                <a:solidFill>
                  <a:srgbClr val="000000"/>
                </a:solidFill>
                <a:latin typeface="Calibri"/>
                <a:ea typeface="Calibri"/>
                <a:cs typeface="Calibri"/>
                <a:sym typeface="Calibri"/>
              </a:rPr>
              <a:t> contains the specified key, </a:t>
            </a:r>
            <a:r>
              <a:rPr b="0" i="0" lang="en-US" sz="1400" u="none" cap="none" strike="noStrike">
                <a:solidFill>
                  <a:srgbClr val="000000"/>
                </a:solidFill>
                <a:latin typeface="Arial"/>
                <a:ea typeface="Arial"/>
                <a:cs typeface="Arial"/>
                <a:sym typeface="Arial"/>
              </a:rPr>
              <a:t>002</a:t>
            </a:r>
            <a:r>
              <a:rPr b="0" i="0" lang="en-US" sz="1400" u="none" cap="none" strike="noStrike">
                <a:solidFill>
                  <a:srgbClr val="000000"/>
                </a:solidFill>
                <a:latin typeface="Calibri"/>
                <a:ea typeface="Calibri"/>
                <a:cs typeface="Calibri"/>
                <a:sym typeface="Calibri"/>
              </a:rPr>
              <a:t>, the default </a:t>
            </a:r>
            <a:r>
              <a:rPr b="0" i="0" lang="en-US" sz="1400" u="none" cap="none" strike="noStrike">
                <a:solidFill>
                  <a:srgbClr val="000000"/>
                </a:solidFill>
                <a:latin typeface="Arial"/>
                <a:ea typeface="Arial"/>
                <a:cs typeface="Arial"/>
                <a:sym typeface="Arial"/>
              </a:rPr>
              <a:t>Item</a:t>
            </a:r>
            <a:r>
              <a:rPr b="0" i="0" lang="en-US" sz="1400" u="none" cap="none" strike="noStrike">
                <a:solidFill>
                  <a:srgbClr val="000000"/>
                </a:solidFill>
                <a:latin typeface="Calibri"/>
                <a:ea typeface="Calibri"/>
                <a:cs typeface="Calibri"/>
                <a:sym typeface="Calibri"/>
              </a:rPr>
              <a:t> property that is invoked using the square bracket notation ([]) replaces the value </a:t>
            </a:r>
            <a:r>
              <a:rPr b="0" i="0" lang="en-US" sz="1400" u="none" cap="none" strike="noStrike">
                <a:solidFill>
                  <a:srgbClr val="000000"/>
                </a:solidFill>
                <a:latin typeface="Arial"/>
                <a:ea typeface="Arial"/>
                <a:cs typeface="Arial"/>
                <a:sym typeface="Arial"/>
              </a:rPr>
              <a:t>Peter</a:t>
            </a:r>
            <a:r>
              <a:rPr b="0" i="0" lang="en-US" sz="1400" u="none" cap="none" strike="noStrike">
                <a:solidFill>
                  <a:srgbClr val="000000"/>
                </a:solidFill>
                <a:latin typeface="Calibri"/>
                <a:ea typeface="Calibri"/>
                <a:cs typeface="Calibri"/>
                <a:sym typeface="Calibri"/>
              </a:rPr>
              <a:t> to the value </a:t>
            </a:r>
            <a:r>
              <a:rPr b="0" i="0" lang="en-US" sz="1400" u="none" cap="none" strike="noStrike">
                <a:solidFill>
                  <a:srgbClr val="000000"/>
                </a:solidFill>
                <a:latin typeface="Arial"/>
                <a:ea typeface="Arial"/>
                <a:cs typeface="Arial"/>
                <a:sym typeface="Arial"/>
              </a:rPr>
              <a:t>Patrick</a:t>
            </a:r>
            <a:r>
              <a:rPr b="0" i="0" lang="en-US" sz="1400" u="none" cap="none" strike="noStrike">
                <a:solidFill>
                  <a:srgbClr val="000000"/>
                </a:solidFill>
                <a:latin typeface="Calibri"/>
                <a:ea typeface="Calibri"/>
                <a:cs typeface="Calibri"/>
                <a:sym typeface="Calibri"/>
              </a:rPr>
              <a:t>.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This output is in the descending order of the key. However, the output may not always be displayed in this order.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It could be either in ascending or random orders depending on the hash code.</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1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583" name="Google Shape;583;p49"/>
          <p:cNvSpPr txBox="1"/>
          <p:nvPr/>
        </p:nvSpPr>
        <p:spPr>
          <a:xfrm>
            <a:off x="1828800" y="8985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Declaring Delegates </a:t>
            </a:r>
            <a:endParaRPr/>
          </a:p>
        </p:txBody>
      </p:sp>
      <p:sp>
        <p:nvSpPr>
          <p:cNvPr id="72" name="Google Shape;72;p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3" name="Google Shape;73;p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4" name="Google Shape;74;p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5" name="Google Shape;75;p5"/>
          <p:cNvSpPr/>
          <p:nvPr/>
        </p:nvSpPr>
        <p:spPr>
          <a:xfrm>
            <a:off x="1752600" y="758826"/>
            <a:ext cx="81534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Delegates in C# are declared using the </a:t>
            </a:r>
            <a:r>
              <a:rPr b="0" i="0" lang="en-US" sz="1600" u="none" cap="none" strike="noStrike">
                <a:solidFill>
                  <a:schemeClr val="dk1"/>
                </a:solidFill>
                <a:latin typeface="Courier New"/>
                <a:ea typeface="Courier New"/>
                <a:cs typeface="Courier New"/>
                <a:sym typeface="Courier New"/>
              </a:rPr>
              <a:t>delegate</a:t>
            </a:r>
            <a:r>
              <a:rPr b="0" i="0" lang="en-US" sz="1600" u="none" cap="none" strike="noStrike">
                <a:solidFill>
                  <a:schemeClr val="dk1"/>
                </a:solidFill>
                <a:latin typeface="Calibri"/>
                <a:ea typeface="Calibri"/>
                <a:cs typeface="Calibri"/>
                <a:sym typeface="Calibri"/>
              </a:rPr>
              <a:t> keyword followed by the return type and the parameters of the referenced method.</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Declaring a delegate is quite similar to declaring a method except that there is no implementation. Thus, the declaration statement must end with a semi-colon. </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following figure displays an example of declaring delegates:</a:t>
            </a:r>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following syntax is used to declare a delegate:</a:t>
            </a:r>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288925" lvl="0" marL="342900" marR="0" rtl="0" algn="l">
              <a:lnSpc>
                <a:spcPct val="90000"/>
              </a:lnSpc>
              <a:spcBef>
                <a:spcPts val="340"/>
              </a:spcBef>
              <a:spcAft>
                <a:spcPts val="0"/>
              </a:spcAft>
              <a:buClr>
                <a:srgbClr val="004E4C"/>
              </a:buClr>
              <a:buSzPts val="850"/>
              <a:buFont typeface="Noto Sans Symbols"/>
              <a:buNone/>
            </a:pPr>
            <a:r>
              <a:t/>
            </a:r>
            <a:endParaRPr b="0" i="0" sz="1700" u="none" cap="none" strike="noStrike">
              <a:solidFill>
                <a:schemeClr val="dk1"/>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where,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chemeClr val="dk1"/>
                </a:solidFill>
                <a:latin typeface="Courier New"/>
                <a:ea typeface="Courier New"/>
                <a:cs typeface="Courier New"/>
                <a:sym typeface="Courier New"/>
              </a:rPr>
              <a:t>access_modifier: </a:t>
            </a:r>
            <a:r>
              <a:rPr b="0" i="0" lang="en-US" sz="1200" u="none" cap="none" strike="noStrike">
                <a:solidFill>
                  <a:schemeClr val="dk1"/>
                </a:solidFill>
                <a:latin typeface="Calibri"/>
                <a:ea typeface="Calibri"/>
                <a:cs typeface="Calibri"/>
                <a:sym typeface="Calibri"/>
              </a:rPr>
              <a:t>Specifies the scope of access for the delegate. If declared outside the class, the scope will always be public.</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chemeClr val="dk1"/>
                </a:solidFill>
                <a:latin typeface="Courier New"/>
                <a:ea typeface="Courier New"/>
                <a:cs typeface="Courier New"/>
                <a:sym typeface="Courier New"/>
              </a:rPr>
              <a:t>return_type: </a:t>
            </a:r>
            <a:r>
              <a:rPr b="0" i="0" lang="en-US" sz="1200" u="none" cap="none" strike="noStrike">
                <a:solidFill>
                  <a:schemeClr val="dk1"/>
                </a:solidFill>
                <a:latin typeface="Calibri"/>
                <a:ea typeface="Calibri"/>
                <a:cs typeface="Calibri"/>
                <a:sym typeface="Calibri"/>
              </a:rPr>
              <a:t>Specifies the data type of the value that is returned by the method.</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chemeClr val="dk1"/>
                </a:solidFill>
                <a:latin typeface="Courier New"/>
                <a:ea typeface="Courier New"/>
                <a:cs typeface="Courier New"/>
                <a:sym typeface="Courier New"/>
              </a:rPr>
              <a:t>DelegateName: </a:t>
            </a:r>
            <a:r>
              <a:rPr b="0" i="0" lang="en-US" sz="1200" u="none" cap="none" strike="noStrike">
                <a:solidFill>
                  <a:schemeClr val="dk1"/>
                </a:solidFill>
                <a:latin typeface="Calibri"/>
                <a:ea typeface="Calibri"/>
                <a:cs typeface="Calibri"/>
                <a:sym typeface="Calibri"/>
              </a:rPr>
              <a:t>Specifies the name of the delegate.</a:t>
            </a:r>
            <a:endParaRPr/>
          </a:p>
          <a:p>
            <a:pPr indent="-285750" lvl="1" marL="742950" marR="0" rtl="0" algn="l">
              <a:lnSpc>
                <a:spcPct val="90000"/>
              </a:lnSpc>
              <a:spcBef>
                <a:spcPts val="240"/>
              </a:spcBef>
              <a:spcAft>
                <a:spcPts val="0"/>
              </a:spcAft>
              <a:buClr>
                <a:srgbClr val="006666"/>
              </a:buClr>
              <a:buSzPts val="600"/>
              <a:buFont typeface="Noto Sans Symbols"/>
              <a:buChar char="🞛"/>
            </a:pPr>
            <a:r>
              <a:rPr b="0" i="0" lang="en-US" sz="1200" u="none" cap="none" strike="noStrike">
                <a:solidFill>
                  <a:schemeClr val="dk1"/>
                </a:solidFill>
                <a:latin typeface="Courier New"/>
                <a:ea typeface="Courier New"/>
                <a:cs typeface="Courier New"/>
                <a:sym typeface="Courier New"/>
              </a:rPr>
              <a:t>list_of_parameters: </a:t>
            </a:r>
            <a:r>
              <a:rPr b="0" i="0" lang="en-US" sz="1200" u="none" cap="none" strike="noStrike">
                <a:solidFill>
                  <a:schemeClr val="dk1"/>
                </a:solidFill>
                <a:latin typeface="Calibri"/>
                <a:ea typeface="Calibri"/>
                <a:cs typeface="Calibri"/>
                <a:sym typeface="Calibri"/>
              </a:rPr>
              <a:t>Specifies the data types and names of parameters to be passed to the method.</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following code declares the delegate </a:t>
            </a:r>
            <a:r>
              <a:rPr b="1" i="0" lang="en-US" sz="1600" u="none" cap="none" strike="noStrike">
                <a:solidFill>
                  <a:schemeClr val="dk1"/>
                </a:solidFill>
                <a:latin typeface="Courier New"/>
                <a:ea typeface="Courier New"/>
                <a:cs typeface="Courier New"/>
                <a:sym typeface="Courier New"/>
              </a:rPr>
              <a:t>Calculation</a:t>
            </a:r>
            <a:r>
              <a:rPr b="0" i="0" lang="en-US" sz="1600" u="none" cap="none" strike="noStrike">
                <a:solidFill>
                  <a:schemeClr val="dk1"/>
                </a:solidFill>
                <a:latin typeface="Calibri"/>
                <a:ea typeface="Calibri"/>
                <a:cs typeface="Calibri"/>
                <a:sym typeface="Calibri"/>
              </a:rPr>
              <a:t> with the return type and the parameter types as integer:</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descr="Capture123.PNG" id="76" name="Google Shape;76;p5"/>
          <p:cNvPicPr preferRelativeResize="0"/>
          <p:nvPr/>
        </p:nvPicPr>
        <p:blipFill rotWithShape="1">
          <a:blip r:embed="rId3">
            <a:alphaModFix/>
          </a:blip>
          <a:srcRect b="12257" l="4263" r="2701" t="8197"/>
          <a:stretch/>
        </p:blipFill>
        <p:spPr>
          <a:xfrm>
            <a:off x="3733800" y="1981201"/>
            <a:ext cx="4318000" cy="1177925"/>
          </a:xfrm>
          <a:prstGeom prst="rect">
            <a:avLst/>
          </a:prstGeom>
          <a:noFill/>
          <a:ln>
            <a:noFill/>
          </a:ln>
        </p:spPr>
      </p:pic>
      <p:sp>
        <p:nvSpPr>
          <p:cNvPr id="77" name="Google Shape;77;p5"/>
          <p:cNvSpPr txBox="1"/>
          <p:nvPr/>
        </p:nvSpPr>
        <p:spPr>
          <a:xfrm>
            <a:off x="1905000" y="3886200"/>
            <a:ext cx="7848600" cy="3810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91666"/>
              </a:lnSpc>
              <a:spcBef>
                <a:spcPts val="0"/>
              </a:spcBef>
              <a:spcAft>
                <a:spcPts val="0"/>
              </a:spcAft>
              <a:buClr>
                <a:srgbClr val="000000"/>
              </a:buClr>
              <a:buSzPts val="1200"/>
              <a:buFont typeface="Noto Sans Symbols"/>
              <a:buNone/>
            </a:pPr>
            <a:r>
              <a:rPr b="0" i="0" lang="en-US" sz="1200" u="none" cap="none" strike="noStrike">
                <a:solidFill>
                  <a:srgbClr val="000000"/>
                </a:solidFill>
                <a:latin typeface="Courier New"/>
                <a:ea typeface="Courier New"/>
                <a:cs typeface="Courier New"/>
                <a:sym typeface="Courier New"/>
              </a:rPr>
              <a:t>&lt;access_modifier&gt; delegate &lt;return_type&gt; DelegateName([list_of_parameters]); </a:t>
            </a:r>
            <a:endParaRPr b="0" i="0" sz="1200" u="none" cap="none" strike="noStrike">
              <a:solidFill>
                <a:schemeClr val="dk1"/>
              </a:solidFill>
              <a:latin typeface="Calibri"/>
              <a:ea typeface="Calibri"/>
              <a:cs typeface="Calibri"/>
              <a:sym typeface="Calibri"/>
            </a:endParaRPr>
          </a:p>
        </p:txBody>
      </p:sp>
      <p:sp>
        <p:nvSpPr>
          <p:cNvPr id="78" name="Google Shape;78;p5"/>
          <p:cNvSpPr txBox="1"/>
          <p:nvPr/>
        </p:nvSpPr>
        <p:spPr>
          <a:xfrm>
            <a:off x="1905000" y="34290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79" name="Google Shape;79;p5"/>
          <p:cNvSpPr txBox="1"/>
          <p:nvPr/>
        </p:nvSpPr>
        <p:spPr>
          <a:xfrm>
            <a:off x="3429000" y="6172200"/>
            <a:ext cx="6324600" cy="228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Courier New"/>
                <a:ea typeface="Courier New"/>
                <a:cs typeface="Courier New"/>
                <a:sym typeface="Courier New"/>
              </a:rPr>
              <a:t>public delegate int Calculation(int numOne, int numTwo);</a:t>
            </a:r>
            <a:endParaRPr b="0" i="0" sz="1200" u="none" cap="none" strike="noStrike">
              <a:solidFill>
                <a:schemeClr val="dk1"/>
              </a:solidFill>
              <a:latin typeface="Calibri"/>
              <a:ea typeface="Calibri"/>
              <a:cs typeface="Calibri"/>
              <a:sym typeface="Calibri"/>
            </a:endParaRPr>
          </a:p>
        </p:txBody>
      </p:sp>
      <p:sp>
        <p:nvSpPr>
          <p:cNvPr id="80" name="Google Shape;80;p5"/>
          <p:cNvSpPr txBox="1"/>
          <p:nvPr/>
        </p:nvSpPr>
        <p:spPr>
          <a:xfrm>
            <a:off x="1828800" y="6019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6-7</a:t>
            </a:r>
            <a:endParaRPr/>
          </a:p>
        </p:txBody>
      </p:sp>
      <p:sp>
        <p:nvSpPr>
          <p:cNvPr id="589" name="Google Shape;589;p5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590" name="Google Shape;590;p5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591" name="Google Shape;591;p5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592" name="Google Shape;592;p50"/>
          <p:cNvSpPr/>
          <p:nvPr/>
        </p:nvSpPr>
        <p:spPr>
          <a:xfrm>
            <a:off x="1752600" y="758826"/>
            <a:ext cx="8915400" cy="5870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Code Snippet </a:t>
            </a:r>
            <a:endParaRPr/>
          </a:p>
          <a:p>
            <a:pPr indent="0" lvl="1"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demonstrates the</a:t>
            </a:r>
            <a:endParaRPr/>
          </a:p>
          <a:p>
            <a:pPr indent="0" lvl="1"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use of methods </a:t>
            </a:r>
            <a:endParaRPr/>
          </a:p>
          <a:p>
            <a:pPr indent="0" lvl="1"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and properties of </a:t>
            </a:r>
            <a:endParaRPr/>
          </a:p>
          <a:p>
            <a:pPr indent="0" lvl="1"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Arial"/>
                <a:ea typeface="Arial"/>
                <a:cs typeface="Arial"/>
                <a:sym typeface="Arial"/>
              </a:rPr>
              <a:t>Hashtable</a:t>
            </a:r>
            <a:r>
              <a:rPr b="0" i="0" lang="en-US" sz="1800" u="none" cap="none" strike="noStrike">
                <a:solidFill>
                  <a:srgbClr val="000000"/>
                </a:solidFill>
                <a:latin typeface="Calibri"/>
                <a:ea typeface="Calibri"/>
                <a:cs typeface="Calibri"/>
                <a:sym typeface="Calibri"/>
              </a:rPr>
              <a:t> </a:t>
            </a:r>
            <a:endParaRPr/>
          </a:p>
          <a:p>
            <a:pPr indent="0" lvl="1" marL="342900" marR="0" rtl="0" algn="l">
              <a:lnSpc>
                <a:spcPct val="90000"/>
              </a:lnSpc>
              <a:spcBef>
                <a:spcPts val="360"/>
              </a:spcBef>
              <a:spcAft>
                <a:spcPts val="0"/>
              </a:spcAft>
              <a:buClr>
                <a:srgbClr val="004E4C"/>
              </a:buClr>
              <a:buSzPts val="900"/>
              <a:buFont typeface="Calibri"/>
              <a:buNone/>
            </a:pPr>
            <a:r>
              <a:rPr b="0" i="0" lang="en-US" sz="1800" u="none" cap="none" strike="noStrike">
                <a:solidFill>
                  <a:srgbClr val="000000"/>
                </a:solidFill>
                <a:latin typeface="Calibri"/>
                <a:ea typeface="Calibri"/>
                <a:cs typeface="Calibri"/>
                <a:sym typeface="Calibri"/>
              </a:rPr>
              <a:t>class.</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2" marL="8001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28600" lvl="1" marL="742950" marR="0" rtl="0" algn="l">
              <a:lnSpc>
                <a:spcPct val="90000"/>
              </a:lnSpc>
              <a:spcBef>
                <a:spcPts val="1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28600" lvl="1" marL="742950" marR="0" rtl="0" algn="l">
              <a:lnSpc>
                <a:spcPct val="90000"/>
              </a:lnSpc>
              <a:spcBef>
                <a:spcPts val="360"/>
              </a:spcBef>
              <a:spcAft>
                <a:spcPts val="0"/>
              </a:spcAft>
              <a:buClr>
                <a:srgbClr val="006666"/>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Arial"/>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593" name="Google Shape;593;p50"/>
          <p:cNvSpPr txBox="1"/>
          <p:nvPr/>
        </p:nvSpPr>
        <p:spPr>
          <a:xfrm>
            <a:off x="3962400" y="914400"/>
            <a:ext cx="6553200" cy="5638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using System;</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using System;</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using System.Collections;</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class Authors</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static void Main(string[] args) </a:t>
            </a:r>
            <a:endParaRPr b="0" i="0" sz="10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Hashtable objAuthors = new Hashtable();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objAuthors.Add("AU01","John");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objAuthors.Add("AU04", "Mary");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objAuthors.Add("AU09", "William");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objAuthors.Add("AU11", "Rodrick");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Console.WriteLine("Read-only : " +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objAuthors.IsReadOnly);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Console.WriteLine("Count : " + objAuthors.Count);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IDictionaryEnumerator objCollection =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objAuthors.GetEnumerator();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Console.WriteLine("List of authors:\n");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Console.WriteLine("Author ID \t Name");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while(objCollection.MoveNext())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11430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Console.WriteLine(objCollection.Key + "\t\t " + </a:t>
            </a:r>
            <a:endParaRPr b="0" i="0" sz="1000" u="none" cap="none" strike="noStrike">
              <a:solidFill>
                <a:srgbClr val="000000"/>
              </a:solidFill>
              <a:latin typeface="Calibri"/>
              <a:ea typeface="Calibri"/>
              <a:cs typeface="Calibri"/>
              <a:sym typeface="Calibri"/>
            </a:endParaRPr>
          </a:p>
          <a:p>
            <a:pPr indent="11430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objCollection.Value);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Arial"/>
              <a:ea typeface="Arial"/>
              <a:cs typeface="Arial"/>
              <a:sym typeface="Arial"/>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if(objAuthors.Contains("AU01")) </a:t>
            </a:r>
            <a:endParaRPr b="0" i="0" sz="1050" u="none" cap="none" strike="noStrike">
              <a:solidFill>
                <a:srgbClr val="000000"/>
              </a:solidFill>
              <a:latin typeface="Arial"/>
              <a:ea typeface="Arial"/>
              <a:cs typeface="Arial"/>
              <a:sym typeface="Arial"/>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11430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Console.WriteLine("\nList contains author with id </a:t>
            </a:r>
            <a:endParaRPr b="0" i="0" sz="1000" u="none" cap="none" strike="noStrike">
              <a:solidFill>
                <a:srgbClr val="000000"/>
              </a:solidFill>
              <a:latin typeface="Calibri"/>
              <a:ea typeface="Calibri"/>
              <a:cs typeface="Calibri"/>
              <a:sym typeface="Calibri"/>
            </a:endParaRPr>
          </a:p>
          <a:p>
            <a:pPr indent="11430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AU01");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else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10858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Console.WriteLine("\nList does not contain author </a:t>
            </a:r>
            <a:endParaRPr b="0" i="0" sz="1000" u="none" cap="none" strike="noStrike">
              <a:solidFill>
                <a:srgbClr val="000000"/>
              </a:solidFill>
              <a:latin typeface="Calibri"/>
              <a:ea typeface="Calibri"/>
              <a:cs typeface="Calibri"/>
              <a:sym typeface="Calibri"/>
            </a:endParaRPr>
          </a:p>
          <a:p>
            <a:pPr indent="10858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with id AU01"); </a:t>
            </a:r>
            <a:endParaRPr b="0" i="0" sz="1000" u="none" cap="none" strike="noStrike">
              <a:solidFill>
                <a:srgbClr val="000000"/>
              </a:solidFill>
              <a:latin typeface="Calibri"/>
              <a:ea typeface="Calibri"/>
              <a:cs typeface="Calibri"/>
              <a:sym typeface="Calibri"/>
            </a:endParaRPr>
          </a:p>
          <a:p>
            <a:pPr indent="85725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alibri"/>
              <a:ea typeface="Calibri"/>
              <a:cs typeface="Calibri"/>
              <a:sym typeface="Calibri"/>
            </a:endParaRPr>
          </a:p>
          <a:p>
            <a:pPr indent="45720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0"/>
              <a:buFont typeface="Courier New"/>
              <a:buNone/>
            </a:pPr>
            <a:r>
              <a:rPr b="0" i="0" lang="en-US" sz="1000" u="none" cap="none" strike="noStrike">
                <a:solidFill>
                  <a:srgbClr val="000000"/>
                </a:solidFill>
                <a:latin typeface="Courier New"/>
                <a:ea typeface="Courier New"/>
                <a:cs typeface="Courier New"/>
                <a:sym typeface="Courier New"/>
              </a:rPr>
              <a:t>}</a:t>
            </a:r>
            <a:endParaRPr b="0" i="0" sz="700" u="none" cap="none" strike="noStrike">
              <a:solidFill>
                <a:srgbClr val="000000"/>
              </a:solidFill>
              <a:latin typeface="Calibri"/>
              <a:ea typeface="Calibri"/>
              <a:cs typeface="Calibri"/>
              <a:sym typeface="Calibri"/>
            </a:endParaRPr>
          </a:p>
        </p:txBody>
      </p:sp>
      <p:sp>
        <p:nvSpPr>
          <p:cNvPr id="594" name="Google Shape;594;p50"/>
          <p:cNvSpPr txBox="1"/>
          <p:nvPr/>
        </p:nvSpPr>
        <p:spPr>
          <a:xfrm>
            <a:off x="2209800" y="28194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Hashtable</a:t>
            </a:r>
            <a:r>
              <a:rPr lang="en-US">
                <a:latin typeface="Calibri"/>
                <a:ea typeface="Calibri"/>
                <a:cs typeface="Calibri"/>
                <a:sym typeface="Calibri"/>
              </a:rPr>
              <a:t> Class 7-7</a:t>
            </a:r>
            <a:endParaRPr/>
          </a:p>
        </p:txBody>
      </p:sp>
      <p:sp>
        <p:nvSpPr>
          <p:cNvPr id="600" name="Google Shape;600;p5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01" name="Google Shape;601;p5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02" name="Google Shape;602;p5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03" name="Google Shape;603;p51"/>
          <p:cNvSpPr/>
          <p:nvPr/>
        </p:nvSpPr>
        <p:spPr>
          <a:xfrm>
            <a:off x="1752600" y="758825"/>
            <a:ext cx="8915400" cy="55626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Add() </a:t>
            </a:r>
            <a:r>
              <a:rPr b="0" i="0" lang="en-US" sz="2000" u="none" cap="none" strike="noStrike">
                <a:solidFill>
                  <a:srgbClr val="000000"/>
                </a:solidFill>
                <a:latin typeface="Calibri"/>
                <a:ea typeface="Calibri"/>
                <a:cs typeface="Calibri"/>
                <a:sym typeface="Calibri"/>
              </a:rPr>
              <a:t>method inserts values in the </a:t>
            </a:r>
            <a:r>
              <a:rPr b="0" i="0" lang="en-US" sz="2000" u="none" cap="none" strike="noStrike">
                <a:solidFill>
                  <a:srgbClr val="000000"/>
                </a:solidFill>
                <a:latin typeface="Courier New"/>
                <a:ea typeface="Courier New"/>
                <a:cs typeface="Courier New"/>
                <a:sym typeface="Courier New"/>
              </a:rPr>
              <a:t>Hashtable</a:t>
            </a:r>
            <a:r>
              <a:rPr b="0" i="0" lang="en-US" sz="2000" u="none" cap="none" strike="noStrike">
                <a:solidFill>
                  <a:srgbClr val="000000"/>
                </a:solidFill>
                <a:latin typeface="Calibri"/>
                <a:ea typeface="Calibri"/>
                <a:cs typeface="Calibri"/>
                <a:sym typeface="Calibri"/>
              </a:rPr>
              <a:t>.</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IsReadOnly() </a:t>
            </a:r>
            <a:r>
              <a:rPr b="0" i="0" lang="en-US" sz="2000" u="none" cap="none" strike="noStrike">
                <a:solidFill>
                  <a:srgbClr val="000000"/>
                </a:solidFill>
                <a:latin typeface="Calibri"/>
                <a:ea typeface="Calibri"/>
                <a:cs typeface="Calibri"/>
                <a:sym typeface="Calibri"/>
              </a:rPr>
              <a:t>method checks whether the values in the array can be modified or not. </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Contains() </a:t>
            </a:r>
            <a:r>
              <a:rPr b="0" i="0" lang="en-US" sz="2000" u="none" cap="none" strike="noStrike">
                <a:solidFill>
                  <a:srgbClr val="000000"/>
                </a:solidFill>
                <a:latin typeface="Calibri"/>
                <a:ea typeface="Calibri"/>
                <a:cs typeface="Calibri"/>
                <a:sym typeface="Calibri"/>
              </a:rPr>
              <a:t>method checks whether the value </a:t>
            </a:r>
            <a:r>
              <a:rPr b="0" i="0" lang="en-US" sz="2000" u="none" cap="none" strike="noStrike">
                <a:solidFill>
                  <a:srgbClr val="000000"/>
                </a:solidFill>
                <a:latin typeface="Courier New"/>
                <a:ea typeface="Courier New"/>
                <a:cs typeface="Courier New"/>
                <a:sym typeface="Courier New"/>
              </a:rPr>
              <a:t>AU01</a:t>
            </a:r>
            <a:r>
              <a:rPr b="0" i="0" lang="en-US" sz="2000" u="none" cap="none" strike="noStrike">
                <a:solidFill>
                  <a:srgbClr val="000000"/>
                </a:solidFill>
                <a:latin typeface="Calibri"/>
                <a:ea typeface="Calibri"/>
                <a:cs typeface="Calibri"/>
                <a:sym typeface="Calibri"/>
              </a:rPr>
              <a:t> is present in the list.</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displays the </a:t>
            </a:r>
            <a:r>
              <a:rPr b="0" i="0" lang="en-US" sz="2000" u="none" cap="none" strike="noStrike">
                <a:solidFill>
                  <a:srgbClr val="000000"/>
                </a:solidFill>
                <a:latin typeface="Arial"/>
                <a:ea typeface="Arial"/>
                <a:cs typeface="Arial"/>
                <a:sym typeface="Arial"/>
              </a:rPr>
              <a:t>Hashtable</a:t>
            </a:r>
            <a:r>
              <a:rPr b="0" i="0" lang="en-US" sz="2000" u="none" cap="none" strike="noStrike">
                <a:solidFill>
                  <a:srgbClr val="000000"/>
                </a:solidFill>
                <a:latin typeface="Calibri"/>
                <a:ea typeface="Calibri"/>
                <a:cs typeface="Calibri"/>
                <a:sym typeface="Calibri"/>
              </a:rPr>
              <a:t> example:</a:t>
            </a:r>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285750" lvl="1" marL="342900" marR="0" rtl="0" algn="l">
              <a:lnSpc>
                <a:spcPct val="90000"/>
              </a:lnSpc>
              <a:spcBef>
                <a:spcPts val="1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pic>
        <p:nvPicPr>
          <p:cNvPr id="604" name="Google Shape;604;p51"/>
          <p:cNvPicPr preferRelativeResize="0"/>
          <p:nvPr/>
        </p:nvPicPr>
        <p:blipFill rotWithShape="1">
          <a:blip r:embed="rId3">
            <a:alphaModFix/>
          </a:blip>
          <a:srcRect b="0" l="0" r="0" t="0"/>
          <a:stretch/>
        </p:blipFill>
        <p:spPr>
          <a:xfrm>
            <a:off x="2895601" y="3048000"/>
            <a:ext cx="5730875" cy="239553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1-6 </a:t>
            </a:r>
            <a:endParaRPr/>
          </a:p>
        </p:txBody>
      </p:sp>
      <p:sp>
        <p:nvSpPr>
          <p:cNvPr id="610" name="Google Shape;610;p5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11" name="Google Shape;611;p5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12" name="Google Shape;612;p5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13" name="Google Shape;613;p52"/>
          <p:cNvSpPr/>
          <p:nvPr/>
        </p:nvSpPr>
        <p:spPr>
          <a:xfrm>
            <a:off x="1752600" y="758825"/>
            <a:ext cx="8686800" cy="55626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represents a collection of key and value pairs where elements are sorted according to the key.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By default,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sorts the elements in ascending order, however, this can be changed if an </a:t>
            </a:r>
            <a:r>
              <a:rPr b="0" i="0" lang="en-US" sz="2000" u="none" cap="none" strike="noStrike">
                <a:solidFill>
                  <a:srgbClr val="000000"/>
                </a:solidFill>
                <a:latin typeface="Courier New"/>
                <a:ea typeface="Courier New"/>
                <a:cs typeface="Courier New"/>
                <a:sym typeface="Courier New"/>
              </a:rPr>
              <a:t>IComparable </a:t>
            </a:r>
            <a:r>
              <a:rPr b="0" i="0" lang="en-US" sz="2000" u="none" cap="none" strike="noStrike">
                <a:solidFill>
                  <a:srgbClr val="000000"/>
                </a:solidFill>
                <a:latin typeface="Calibri"/>
                <a:ea typeface="Calibri"/>
                <a:cs typeface="Calibri"/>
                <a:sym typeface="Calibri"/>
              </a:rPr>
              <a:t>object is passed to the constructor of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These elements are either accessed using the corresponding keys or the index numbers. </a:t>
            </a:r>
            <a:endParaRPr b="0" i="0" sz="2000" u="none" cap="none" strike="noStrike">
              <a:solidFill>
                <a:srgbClr val="000000"/>
              </a:solidFill>
              <a:latin typeface="Arial"/>
              <a:ea typeface="Arial"/>
              <a:cs typeface="Arial"/>
              <a:sym typeface="Arial"/>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If you access elements using their keys,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behaves like a hashtable, whereas if you access elements based on their index number, it behaves like an array.</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consists of different methods and properties that are used to add and manipulate the data in the sorted list.</a:t>
            </a:r>
            <a:endParaRPr/>
          </a:p>
          <a:p>
            <a:pPr indent="-285750" lvl="1" marL="742950" marR="0" rtl="0" algn="l">
              <a:lnSpc>
                <a:spcPct val="90000"/>
              </a:lnSpc>
              <a:spcBef>
                <a:spcPts val="40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Methods</a:t>
            </a:r>
            <a:endParaRPr/>
          </a:p>
          <a:p>
            <a:pPr indent="-228600" lvl="3" marL="1600200" marR="0" rtl="0" algn="l">
              <a:lnSpc>
                <a:spcPct val="90000"/>
              </a:lnSpc>
              <a:spcBef>
                <a:spcPts val="400"/>
              </a:spcBef>
              <a:spcAft>
                <a:spcPts val="0"/>
              </a:spcAft>
              <a:buClr>
                <a:srgbClr val="004E4C"/>
              </a:buClr>
              <a:buSzPts val="850"/>
              <a:buFont typeface="Arial"/>
              <a:buChar char="–"/>
            </a:pPr>
            <a:r>
              <a:rPr b="0" i="0" lang="en-US" sz="1700" u="none" cap="none" strike="noStrike">
                <a:solidFill>
                  <a:srgbClr val="000000"/>
                </a:solidFill>
                <a:latin typeface="Calibri"/>
                <a:ea typeface="Calibri"/>
                <a:cs typeface="Calibri"/>
                <a:sym typeface="Calibri"/>
              </a:rPr>
              <a:t>The methods of the </a:t>
            </a:r>
            <a:r>
              <a:rPr b="0" i="0" lang="en-US" sz="2000" u="none" cap="none" strike="noStrike">
                <a:solidFill>
                  <a:srgbClr val="000000"/>
                </a:solidFill>
                <a:latin typeface="Courier New"/>
                <a:ea typeface="Courier New"/>
                <a:cs typeface="Courier New"/>
                <a:sym typeface="Courier New"/>
              </a:rPr>
              <a:t>SortedList</a:t>
            </a:r>
            <a:r>
              <a:rPr b="0" i="0" lang="en-US" sz="1700" u="none" cap="none" strike="noStrike">
                <a:solidFill>
                  <a:srgbClr val="000000"/>
                </a:solidFill>
                <a:latin typeface="Calibri"/>
                <a:ea typeface="Calibri"/>
                <a:cs typeface="Calibri"/>
                <a:sym typeface="Calibri"/>
              </a:rPr>
              <a:t> class allow you to perform certain actions on the data in the sorted list. </a:t>
            </a:r>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Calibri"/>
              <a:ea typeface="Calibri"/>
              <a:cs typeface="Calibri"/>
              <a:sym typeface="Calibri"/>
            </a:endParaRPr>
          </a:p>
          <a:p>
            <a:pPr indent="-285750" lvl="1" marL="342900" marR="0" rtl="0" algn="l">
              <a:lnSpc>
                <a:spcPct val="90000"/>
              </a:lnSpc>
              <a:spcBef>
                <a:spcPts val="1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2-6 </a:t>
            </a:r>
            <a:endParaRPr/>
          </a:p>
        </p:txBody>
      </p:sp>
      <p:sp>
        <p:nvSpPr>
          <p:cNvPr id="619" name="Google Shape;619;p5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20" name="Google Shape;620;p5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21" name="Google Shape;621;p5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22" name="Google Shape;622;p53"/>
          <p:cNvSpPr/>
          <p:nvPr/>
        </p:nvSpPr>
        <p:spPr>
          <a:xfrm>
            <a:off x="1752600" y="758825"/>
            <a:ext cx="8915400" cy="55626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table displays the commonly used methods of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90000"/>
              </a:lnSpc>
              <a:spcBef>
                <a:spcPts val="400"/>
              </a:spcBef>
              <a:spcAft>
                <a:spcPts val="0"/>
              </a:spcAft>
              <a:buClr>
                <a:srgbClr val="006666"/>
              </a:buClr>
              <a:buSzPts val="1000"/>
              <a:buFont typeface="Arial"/>
              <a:buNone/>
            </a:pPr>
            <a:r>
              <a:t/>
            </a:r>
            <a:endParaRPr b="0" i="0" sz="2000" u="none" cap="none" strike="noStrike">
              <a:solidFill>
                <a:srgbClr val="000000"/>
              </a:solidFill>
              <a:latin typeface="Calibri"/>
              <a:ea typeface="Calibri"/>
              <a:cs typeface="Calibri"/>
              <a:sym typeface="Calibri"/>
            </a:endParaRPr>
          </a:p>
          <a:p>
            <a:pPr indent="-285750" lvl="1" marL="742950" marR="0" rtl="0" algn="l">
              <a:lnSpc>
                <a:spcPct val="90000"/>
              </a:lnSpc>
              <a:spcBef>
                <a:spcPts val="400"/>
              </a:spcBef>
              <a:spcAft>
                <a:spcPts val="0"/>
              </a:spcAft>
              <a:buClr>
                <a:srgbClr val="006666"/>
              </a:buClr>
              <a:buSzPts val="1000"/>
              <a:buFont typeface="Noto Sans Symbols"/>
              <a:buChar char="🞛"/>
            </a:pPr>
            <a:r>
              <a:rPr b="1" i="0" lang="en-US" sz="2000" u="none" cap="none" strike="noStrike">
                <a:solidFill>
                  <a:srgbClr val="000000"/>
                </a:solidFill>
                <a:latin typeface="Calibri"/>
                <a:ea typeface="Calibri"/>
                <a:cs typeface="Calibri"/>
                <a:sym typeface="Calibri"/>
              </a:rPr>
              <a:t>Properties</a:t>
            </a:r>
            <a:endParaRPr/>
          </a:p>
          <a:p>
            <a:pPr indent="-228600" lvl="3" marL="1600200" marR="0" rtl="0" algn="l">
              <a:lnSpc>
                <a:spcPct val="90000"/>
              </a:lnSpc>
              <a:spcBef>
                <a:spcPts val="340"/>
              </a:spcBef>
              <a:spcAft>
                <a:spcPts val="0"/>
              </a:spcAft>
              <a:buClr>
                <a:srgbClr val="004E4C"/>
              </a:buClr>
              <a:buSzPts val="850"/>
              <a:buFont typeface="Arial"/>
              <a:buChar char="–"/>
            </a:pPr>
            <a:r>
              <a:rPr b="0" i="0" lang="en-US" sz="1700" u="none" cap="none" strike="noStrike">
                <a:solidFill>
                  <a:srgbClr val="000000"/>
                </a:solidFill>
                <a:latin typeface="Calibri"/>
                <a:ea typeface="Calibri"/>
                <a:cs typeface="Calibri"/>
                <a:sym typeface="Calibri"/>
              </a:rPr>
              <a:t>The properties of the </a:t>
            </a:r>
            <a:r>
              <a:rPr b="0" i="0" lang="en-US" sz="1700" u="none" cap="none" strike="noStrike">
                <a:solidFill>
                  <a:srgbClr val="000000"/>
                </a:solidFill>
                <a:latin typeface="Arial"/>
                <a:ea typeface="Arial"/>
                <a:cs typeface="Arial"/>
                <a:sym typeface="Arial"/>
              </a:rPr>
              <a:t>SortedList</a:t>
            </a:r>
            <a:r>
              <a:rPr b="0" i="0" lang="en-US" sz="1700" u="none" cap="none" strike="noStrike">
                <a:solidFill>
                  <a:srgbClr val="000000"/>
                </a:solidFill>
                <a:latin typeface="Calibri"/>
                <a:ea typeface="Calibri"/>
                <a:cs typeface="Calibri"/>
                <a:sym typeface="Calibri"/>
              </a:rPr>
              <a:t> class allow you to access and modify the data in the sorted list. </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Arial"/>
              <a:ea typeface="Arial"/>
              <a:cs typeface="Arial"/>
              <a:sym typeface="Arial"/>
            </a:endParaRPr>
          </a:p>
          <a:p>
            <a:pPr indent="-28575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graphicFrame>
        <p:nvGraphicFramePr>
          <p:cNvPr id="623" name="Google Shape;623;p53"/>
          <p:cNvGraphicFramePr/>
          <p:nvPr/>
        </p:nvGraphicFramePr>
        <p:xfrm>
          <a:off x="2819400" y="1371600"/>
          <a:ext cx="3000000" cy="3000000"/>
        </p:xfrm>
        <a:graphic>
          <a:graphicData uri="http://schemas.openxmlformats.org/drawingml/2006/table">
            <a:tbl>
              <a:tblPr>
                <a:noFill/>
                <a:tableStyleId>{274EC3B0-11BB-47E4-8DBC-10D0EC025DD1}</a:tableStyleId>
              </a:tblPr>
              <a:tblGrid>
                <a:gridCol w="1524000"/>
                <a:gridCol w="4800600"/>
              </a:tblGrid>
              <a:tr h="192775">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Method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0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Add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Adds an element to the sorted list with the specified key and 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8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Remove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Removes the element having the specified key from the sorted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8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GetKey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key at the specified index position </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8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GetByIndex</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value at the specified index position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5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instance of the </a:t>
                      </a:r>
                      <a:r>
                        <a:rPr lang="en-US" sz="1100" u="none" cap="none" strike="noStrike">
                          <a:solidFill>
                            <a:srgbClr val="000000"/>
                          </a:solidFill>
                          <a:latin typeface="Courier New"/>
                          <a:ea typeface="Courier New"/>
                          <a:cs typeface="Courier New"/>
                          <a:sym typeface="Courier New"/>
                        </a:rPr>
                        <a:t>SortedList</a:t>
                      </a:r>
                      <a:r>
                        <a:rPr lang="en-US" sz="1100" u="none" cap="none" strike="noStrike">
                          <a:solidFill>
                            <a:srgbClr val="000000"/>
                          </a:solidFill>
                          <a:latin typeface="Calibri"/>
                          <a:ea typeface="Calibri"/>
                          <a:cs typeface="Calibri"/>
                          <a:sym typeface="Calibri"/>
                        </a:rPr>
                        <a:t> class contains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5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instance of the </a:t>
                      </a:r>
                      <a:r>
                        <a:rPr lang="en-US" sz="1100" u="none" cap="none" strike="noStrike">
                          <a:solidFill>
                            <a:srgbClr val="000000"/>
                          </a:solidFill>
                          <a:latin typeface="Courier New"/>
                          <a:ea typeface="Courier New"/>
                          <a:cs typeface="Courier New"/>
                          <a:sym typeface="Courier New"/>
                        </a:rPr>
                        <a:t>SortedList</a:t>
                      </a:r>
                      <a:r>
                        <a:rPr lang="en-US" sz="1100" u="none" cap="none" strike="noStrike">
                          <a:solidFill>
                            <a:srgbClr val="000000"/>
                          </a:solidFill>
                          <a:latin typeface="Calibri"/>
                          <a:ea typeface="Calibri"/>
                          <a:cs typeface="Calibri"/>
                          <a:sym typeface="Calibri"/>
                        </a:rPr>
                        <a:t> class contains the specified 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285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RemoveAt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Deletes the element at the specified index</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graphicFrame>
        <p:nvGraphicFramePr>
          <p:cNvPr id="624" name="Google Shape;624;p53"/>
          <p:cNvGraphicFramePr/>
          <p:nvPr/>
        </p:nvGraphicFramePr>
        <p:xfrm>
          <a:off x="2819400" y="4724401"/>
          <a:ext cx="3000000" cy="3000000"/>
        </p:xfrm>
        <a:graphic>
          <a:graphicData uri="http://schemas.openxmlformats.org/drawingml/2006/table">
            <a:tbl>
              <a:tblPr>
                <a:noFill/>
                <a:tableStyleId>{274EC3B0-11BB-47E4-8DBC-10D0EC025DD1}</a:tableStyleId>
              </a:tblPr>
              <a:tblGrid>
                <a:gridCol w="1524000"/>
                <a:gridCol w="4800600"/>
              </a:tblGrid>
              <a:tr h="192750">
                <a:tc>
                  <a:txBody>
                    <a:bodyPr/>
                    <a:lstStyle/>
                    <a:p>
                      <a:pPr indent="0" lvl="0" marL="0" marR="0" rtl="0" algn="just">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Property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0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Capacity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number of elements the sorted list can contain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Count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Specifies the number of elements in the sorted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5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Item</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value, adds a new value or modifies the existing value for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Keys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keys in the sorted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47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Values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values in the sorted list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3-6 </a:t>
            </a:r>
            <a:endParaRPr/>
          </a:p>
        </p:txBody>
      </p:sp>
      <p:sp>
        <p:nvSpPr>
          <p:cNvPr id="630" name="Google Shape;630;p5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31" name="Google Shape;631;p5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32" name="Google Shape;632;p5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33" name="Google Shape;633;p54"/>
          <p:cNvSpPr txBox="1"/>
          <p:nvPr/>
        </p:nvSpPr>
        <p:spPr>
          <a:xfrm>
            <a:off x="18288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34" name="Google Shape;634;p54"/>
          <p:cNvSpPr/>
          <p:nvPr/>
        </p:nvSpPr>
        <p:spPr>
          <a:xfrm>
            <a:off x="1752600" y="758826"/>
            <a:ext cx="8610600" cy="5870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the use of methods and properties of the </a:t>
            </a:r>
            <a:r>
              <a:rPr b="0" i="0" lang="en-US" sz="2000" u="none" cap="none" strike="noStrike">
                <a:solidFill>
                  <a:srgbClr val="000000"/>
                </a:solidFill>
                <a:latin typeface="Arial"/>
                <a:ea typeface="Arial"/>
                <a:cs typeface="Arial"/>
                <a:sym typeface="Arial"/>
              </a:rPr>
              <a:t>SortedList</a:t>
            </a:r>
            <a:r>
              <a:rPr b="0" i="0" lang="en-US" sz="2000" u="none" cap="none" strike="noStrike">
                <a:solidFill>
                  <a:srgbClr val="000000"/>
                </a:solidFill>
                <a:latin typeface="Calibri"/>
                <a:ea typeface="Calibri"/>
                <a:cs typeface="Calibri"/>
                <a:sym typeface="Calibri"/>
              </a:rPr>
              <a:t> 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2" marL="8001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1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22250" lvl="1" marL="742950" marR="0" rtl="0" algn="l">
              <a:lnSpc>
                <a:spcPct val="90000"/>
              </a:lnSpc>
              <a:spcBef>
                <a:spcPts val="400"/>
              </a:spcBef>
              <a:spcAft>
                <a:spcPts val="0"/>
              </a:spcAft>
              <a:buClr>
                <a:srgbClr val="006666"/>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635" name="Google Shape;635;p54"/>
          <p:cNvSpPr txBox="1"/>
          <p:nvPr/>
        </p:nvSpPr>
        <p:spPr>
          <a:xfrm>
            <a:off x="3352800" y="1524000"/>
            <a:ext cx="6781800" cy="4724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a:t>
            </a:r>
            <a:endParaRPr/>
          </a:p>
          <a:p>
            <a:pPr indent="0" lvl="0" marL="0" marR="0" rtl="0" algn="l">
              <a:lnSpc>
                <a:spcPct val="70000"/>
              </a:lnSpc>
              <a:spcBef>
                <a:spcPts val="55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System.Collections;</a:t>
            </a:r>
            <a:endParaRPr/>
          </a:p>
          <a:p>
            <a:pPr indent="0" lvl="0" marL="0" marR="0" rtl="0" algn="just">
              <a:lnSpc>
                <a:spcPct val="70000"/>
              </a:lnSpc>
              <a:spcBef>
                <a:spcPts val="2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class SortedCollection</a:t>
            </a:r>
            <a:endParaRPr/>
          </a:p>
          <a:p>
            <a:pPr indent="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45720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static void Main(string[] args) </a:t>
            </a:r>
            <a:endParaRPr/>
          </a:p>
          <a:p>
            <a:pPr indent="45720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45720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SortedList objSortList = new SortedList(); </a:t>
            </a:r>
            <a:endParaRPr/>
          </a:p>
          <a:p>
            <a:pPr indent="457200" lvl="0" marL="0" marR="0" rtl="0" algn="just">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objSortList.Add("John", "Administration");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objSortList.Add("Jack", "Human Resources");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objSortList.Add("Peter", "Finance");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objSortList.Add("Joel", "Marketing");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Console.WriteLine("Original values stored in the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sorted list");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Console.WriteLine("Key \t\t Values");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for (int i=0; i&lt;objSortList.Count; i++)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74295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Console.WriteLine(objSortList.GetKey(i) + " \t\t " + </a:t>
            </a:r>
            <a:endParaRPr/>
          </a:p>
          <a:p>
            <a:pPr indent="74295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objSortList.GetByIndex(i));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if (!objSortList.ContainsKey("Jerry"))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6858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objSortList.Add("Jerry", "Construction");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objSortList["Peter"] = "Engineering";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objSortList["Jerry"] = "Information Technology";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Console.WriteLine("Updated values stored in hashtable");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Console.WriteLine("Key \t\t Values");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for (int i = 0; i &lt; objSortList.Count; i++)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74295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Console.WriteLine(objSortList.GetKey(i) + " \t\t " + </a:t>
            </a:r>
            <a:endParaRPr/>
          </a:p>
          <a:p>
            <a:pPr indent="74295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objSortList.GetByIndex(i));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45720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a:p>
          <a:p>
            <a:pPr indent="0" lvl="0" marL="0" marR="0" rtl="0" algn="l">
              <a:lnSpc>
                <a:spcPct val="7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4-6 </a:t>
            </a:r>
            <a:endParaRPr/>
          </a:p>
        </p:txBody>
      </p:sp>
      <p:sp>
        <p:nvSpPr>
          <p:cNvPr id="641" name="Google Shape;641;p5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42" name="Google Shape;642;p5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43" name="Google Shape;643;p5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44" name="Google Shape;644;p55"/>
          <p:cNvSpPr/>
          <p:nvPr/>
        </p:nvSpPr>
        <p:spPr>
          <a:xfrm>
            <a:off x="1752600" y="758826"/>
            <a:ext cx="87630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342900" lvl="1" marL="342900" marR="0" rtl="0" algn="l">
              <a:lnSpc>
                <a:spcPct val="90000"/>
              </a:lnSpc>
              <a:spcBef>
                <a:spcPts val="340"/>
              </a:spcBef>
              <a:spcAft>
                <a:spcPts val="0"/>
              </a:spcAft>
              <a:buClr>
                <a:srgbClr val="006666"/>
              </a:buClr>
              <a:buSzPts val="850"/>
              <a:buFont typeface="Noto Sans Symbols"/>
              <a:buChar char="🞛"/>
            </a:pPr>
            <a:r>
              <a:rPr b="0" i="0" lang="en-US" sz="1700" u="none" cap="none" strike="noStrike">
                <a:solidFill>
                  <a:srgbClr val="000000"/>
                </a:solidFill>
                <a:latin typeface="Calibri"/>
                <a:ea typeface="Calibri"/>
                <a:cs typeface="Calibri"/>
                <a:sym typeface="Calibri"/>
              </a:rPr>
              <a:t>The </a:t>
            </a:r>
            <a:r>
              <a:rPr b="0" i="0" lang="en-US" sz="1700" u="none" cap="none" strike="noStrike">
                <a:solidFill>
                  <a:srgbClr val="000000"/>
                </a:solidFill>
                <a:latin typeface="Courier New"/>
                <a:ea typeface="Courier New"/>
                <a:cs typeface="Courier New"/>
                <a:sym typeface="Courier New"/>
              </a:rPr>
              <a:t>Add</a:t>
            </a:r>
            <a:r>
              <a:rPr b="0" i="0" lang="en-US" sz="1700" u="none" cap="none" strike="noStrike">
                <a:solidFill>
                  <a:srgbClr val="000000"/>
                </a:solidFill>
                <a:latin typeface="Calibri"/>
                <a:ea typeface="Calibri"/>
                <a:cs typeface="Calibri"/>
                <a:sym typeface="Calibri"/>
              </a:rPr>
              <a:t>() method inserts keys and their corresponding values into the instance and the </a:t>
            </a:r>
            <a:r>
              <a:rPr b="0" i="0" lang="en-US" sz="1700" u="none" cap="none" strike="noStrike">
                <a:solidFill>
                  <a:srgbClr val="000000"/>
                </a:solidFill>
                <a:latin typeface="Courier New"/>
                <a:ea typeface="Courier New"/>
                <a:cs typeface="Courier New"/>
                <a:sym typeface="Courier New"/>
              </a:rPr>
              <a:t>Count</a:t>
            </a:r>
            <a:r>
              <a:rPr b="0" i="0" lang="en-US" sz="1700" u="none" cap="none" strike="noStrike">
                <a:solidFill>
                  <a:srgbClr val="000000"/>
                </a:solidFill>
                <a:latin typeface="Calibri"/>
                <a:ea typeface="Calibri"/>
                <a:cs typeface="Calibri"/>
                <a:sym typeface="Calibri"/>
              </a:rPr>
              <a:t> property counts the number of elements in the sorted list.</a:t>
            </a:r>
            <a:endParaRPr/>
          </a:p>
          <a:p>
            <a:pPr indent="-342900" lvl="1" marL="342900" marR="0" rtl="0" algn="l">
              <a:lnSpc>
                <a:spcPct val="90000"/>
              </a:lnSpc>
              <a:spcBef>
                <a:spcPts val="340"/>
              </a:spcBef>
              <a:spcAft>
                <a:spcPts val="0"/>
              </a:spcAft>
              <a:buClr>
                <a:srgbClr val="006666"/>
              </a:buClr>
              <a:buSzPts val="850"/>
              <a:buFont typeface="Noto Sans Symbols"/>
              <a:buChar char="🞛"/>
            </a:pPr>
            <a:r>
              <a:rPr b="0" i="0" lang="en-US" sz="1700" u="none" cap="none" strike="noStrike">
                <a:solidFill>
                  <a:srgbClr val="000000"/>
                </a:solidFill>
                <a:latin typeface="Calibri"/>
                <a:ea typeface="Calibri"/>
                <a:cs typeface="Calibri"/>
                <a:sym typeface="Calibri"/>
              </a:rPr>
              <a:t> The </a:t>
            </a:r>
            <a:r>
              <a:rPr b="0" i="0" lang="en-US" sz="1700" u="none" cap="none" strike="noStrike">
                <a:solidFill>
                  <a:srgbClr val="000000"/>
                </a:solidFill>
                <a:latin typeface="Courier New"/>
                <a:ea typeface="Courier New"/>
                <a:cs typeface="Courier New"/>
                <a:sym typeface="Courier New"/>
              </a:rPr>
              <a:t>GetKey</a:t>
            </a:r>
            <a:r>
              <a:rPr b="0" i="0" lang="en-US" sz="1700" u="none" cap="none" strike="noStrike">
                <a:solidFill>
                  <a:srgbClr val="000000"/>
                </a:solidFill>
                <a:latin typeface="Calibri"/>
                <a:ea typeface="Calibri"/>
                <a:cs typeface="Calibri"/>
                <a:sym typeface="Calibri"/>
              </a:rPr>
              <a:t>() method returns the keys in the sorted order from the sorted list while the </a:t>
            </a:r>
            <a:r>
              <a:rPr b="0" i="0" lang="en-US" sz="1700" u="none" cap="none" strike="noStrike">
                <a:solidFill>
                  <a:srgbClr val="000000"/>
                </a:solidFill>
                <a:latin typeface="Courier New"/>
                <a:ea typeface="Courier New"/>
                <a:cs typeface="Courier New"/>
                <a:sym typeface="Courier New"/>
              </a:rPr>
              <a:t>GetByIndex</a:t>
            </a:r>
            <a:r>
              <a:rPr b="0" i="0" lang="en-US" sz="1700" u="none" cap="none" strike="noStrike">
                <a:solidFill>
                  <a:srgbClr val="000000"/>
                </a:solidFill>
                <a:latin typeface="Calibri"/>
                <a:ea typeface="Calibri"/>
                <a:cs typeface="Calibri"/>
                <a:sym typeface="Calibri"/>
              </a:rPr>
              <a:t>() method returns the values at the specified index position. </a:t>
            </a:r>
            <a:endParaRPr/>
          </a:p>
          <a:p>
            <a:pPr indent="-342900" lvl="1" marL="342900" marR="0" rtl="0" algn="l">
              <a:lnSpc>
                <a:spcPct val="90000"/>
              </a:lnSpc>
              <a:spcBef>
                <a:spcPts val="340"/>
              </a:spcBef>
              <a:spcAft>
                <a:spcPts val="0"/>
              </a:spcAft>
              <a:buClr>
                <a:srgbClr val="006666"/>
              </a:buClr>
              <a:buSzPts val="850"/>
              <a:buFont typeface="Noto Sans Symbols"/>
              <a:buChar char="🞛"/>
            </a:pPr>
            <a:r>
              <a:rPr b="0" i="0" lang="en-US" sz="1700" u="none" cap="none" strike="noStrike">
                <a:solidFill>
                  <a:srgbClr val="000000"/>
                </a:solidFill>
                <a:latin typeface="Calibri"/>
                <a:ea typeface="Calibri"/>
                <a:cs typeface="Calibri"/>
                <a:sym typeface="Calibri"/>
              </a:rPr>
              <a:t>If the sorted list does not contain the specified key, Jerry, then the </a:t>
            </a:r>
            <a:r>
              <a:rPr b="0" i="0" lang="en-US" sz="1700" u="none" cap="none" strike="noStrike">
                <a:solidFill>
                  <a:srgbClr val="000000"/>
                </a:solidFill>
                <a:latin typeface="Courier New"/>
                <a:ea typeface="Courier New"/>
                <a:cs typeface="Courier New"/>
                <a:sym typeface="Courier New"/>
              </a:rPr>
              <a:t>Add</a:t>
            </a:r>
            <a:r>
              <a:rPr b="0" i="0" lang="en-US" sz="1700" u="none" cap="none" strike="noStrike">
                <a:solidFill>
                  <a:srgbClr val="000000"/>
                </a:solidFill>
                <a:latin typeface="Calibri"/>
                <a:ea typeface="Calibri"/>
                <a:cs typeface="Calibri"/>
                <a:sym typeface="Calibri"/>
              </a:rPr>
              <a:t>() method adds the key, </a:t>
            </a:r>
            <a:r>
              <a:rPr b="0" i="0" lang="en-US" sz="1700" u="none" cap="none" strike="noStrike">
                <a:solidFill>
                  <a:srgbClr val="000000"/>
                </a:solidFill>
                <a:latin typeface="Courier New"/>
                <a:ea typeface="Courier New"/>
                <a:cs typeface="Courier New"/>
                <a:sym typeface="Courier New"/>
              </a:rPr>
              <a:t>Jerry</a:t>
            </a:r>
            <a:r>
              <a:rPr b="0" i="0" lang="en-US" sz="1700" u="none" cap="none" strike="noStrike">
                <a:solidFill>
                  <a:srgbClr val="000000"/>
                </a:solidFill>
                <a:latin typeface="Calibri"/>
                <a:ea typeface="Calibri"/>
                <a:cs typeface="Calibri"/>
                <a:sym typeface="Calibri"/>
              </a:rPr>
              <a:t> with its corresponding value. </a:t>
            </a:r>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default </a:t>
            </a:r>
            <a:r>
              <a:rPr b="0" i="0" lang="en-US" sz="1800" u="none" cap="none" strike="noStrike">
                <a:solidFill>
                  <a:srgbClr val="000000"/>
                </a:solidFill>
                <a:latin typeface="Courier New"/>
                <a:ea typeface="Courier New"/>
                <a:cs typeface="Courier New"/>
                <a:sym typeface="Courier New"/>
              </a:rPr>
              <a:t>Item </a:t>
            </a:r>
            <a:r>
              <a:rPr b="0" i="0" lang="en-US" sz="1800" u="none" cap="none" strike="noStrike">
                <a:solidFill>
                  <a:srgbClr val="000000"/>
                </a:solidFill>
                <a:latin typeface="Calibri"/>
                <a:ea typeface="Calibri"/>
                <a:cs typeface="Calibri"/>
                <a:sym typeface="Calibri"/>
              </a:rPr>
              <a:t>property that is invoked using the square bracket notation ([]) replaces the values associated with the specified keys, </a:t>
            </a:r>
            <a:r>
              <a:rPr b="0" i="0" lang="en-US" sz="1800" u="none" cap="none" strike="noStrike">
                <a:solidFill>
                  <a:srgbClr val="000000"/>
                </a:solidFill>
                <a:latin typeface="Courier New"/>
                <a:ea typeface="Courier New"/>
                <a:cs typeface="Courier New"/>
                <a:sym typeface="Courier New"/>
              </a:rPr>
              <a:t>Peter </a:t>
            </a:r>
            <a:r>
              <a:rPr b="0" i="0" lang="en-US" sz="1800" u="none" cap="none" strike="noStrike">
                <a:solidFill>
                  <a:srgbClr val="000000"/>
                </a:solidFill>
                <a:latin typeface="Calibri"/>
                <a:ea typeface="Calibri"/>
                <a:cs typeface="Calibri"/>
                <a:sym typeface="Calibri"/>
              </a:rPr>
              <a:t>and </a:t>
            </a:r>
            <a:r>
              <a:rPr b="0" i="0" lang="en-US" sz="1800" u="none" cap="none" strike="noStrike">
                <a:solidFill>
                  <a:srgbClr val="000000"/>
                </a:solidFill>
                <a:latin typeface="Courier New"/>
                <a:ea typeface="Courier New"/>
                <a:cs typeface="Courier New"/>
                <a:sym typeface="Courier New"/>
              </a:rPr>
              <a:t>Jerry</a:t>
            </a:r>
            <a:r>
              <a:rPr b="0" i="0" lang="en-US" sz="1800" u="none" cap="none" strike="noStrike">
                <a:solidFill>
                  <a:srgbClr val="000000"/>
                </a:solidFill>
                <a:latin typeface="Calibri"/>
                <a:ea typeface="Calibri"/>
                <a:cs typeface="Calibri"/>
                <a:sym typeface="Calibri"/>
              </a:rPr>
              <a:t>.</a:t>
            </a:r>
            <a:endParaRPr b="0" i="0" sz="1800" u="none" cap="none" strike="noStrike">
              <a:solidFill>
                <a:schemeClr val="dk1"/>
              </a:solidFill>
              <a:latin typeface="Arial"/>
              <a:ea typeface="Arial"/>
              <a:cs typeface="Arial"/>
              <a:sym typeface="Arial"/>
            </a:endParaRPr>
          </a:p>
          <a:p>
            <a:pPr indent="-3429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a:p>
            <a:pPr indent="-342900" lvl="1"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Original values stored in the sorted list</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Key Values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Jack Human Resources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Joel Marketing</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John Administration</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Peter Finance</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Updated values stored in hashtable</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Key Values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Jack Human Resources</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Jerry Information Technology</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Joel Marketing</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John Administration</a:t>
            </a:r>
            <a:endParaRPr/>
          </a:p>
          <a:p>
            <a:pPr indent="0" lvl="0" marL="0" marR="0" rtl="0" algn="l">
              <a:lnSpc>
                <a:spcPct val="70000"/>
              </a:lnSpc>
              <a:spcBef>
                <a:spcPts val="550"/>
              </a:spcBef>
              <a:spcAft>
                <a:spcPts val="0"/>
              </a:spcAft>
              <a:buClr>
                <a:schemeClr val="dk1"/>
              </a:buClr>
              <a:buSzPts val="1100"/>
              <a:buFont typeface="Noto Sans Symbols"/>
              <a:buNone/>
            </a:pPr>
            <a:r>
              <a:rPr b="0" i="0" lang="en-US" sz="1100" u="none" cap="none" strike="noStrike">
                <a:solidFill>
                  <a:schemeClr val="dk1"/>
                </a:solidFill>
                <a:latin typeface="Courier New"/>
                <a:ea typeface="Courier New"/>
                <a:cs typeface="Courier New"/>
                <a:sym typeface="Courier New"/>
              </a:rPr>
              <a:t>Peter Engineering</a:t>
            </a:r>
            <a:endParaRPr/>
          </a:p>
          <a:p>
            <a:pPr indent="0" lvl="0" marL="0" marR="0" rtl="0" algn="just">
              <a:lnSpc>
                <a:spcPct val="61111"/>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0" lvl="0" marL="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
        <p:nvSpPr>
          <p:cNvPr id="645" name="Google Shape;645;p55"/>
          <p:cNvSpPr txBox="1"/>
          <p:nvPr/>
        </p:nvSpPr>
        <p:spPr>
          <a:xfrm>
            <a:off x="2209800" y="3276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5-6 </a:t>
            </a:r>
            <a:endParaRPr/>
          </a:p>
        </p:txBody>
      </p:sp>
      <p:sp>
        <p:nvSpPr>
          <p:cNvPr id="651" name="Google Shape;651;p5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52" name="Google Shape;652;p5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53" name="Google Shape;653;p5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54" name="Google Shape;654;p56"/>
          <p:cNvSpPr/>
          <p:nvPr/>
        </p:nvSpPr>
        <p:spPr>
          <a:xfrm>
            <a:off x="1752600" y="758826"/>
            <a:ext cx="8915400" cy="4956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code demonstrates the use of methods in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a:t>
            </a:r>
            <a:endParaRPr b="0" i="0" sz="2000" u="none" cap="none" strike="noStrike">
              <a:solidFill>
                <a:schemeClr val="dk1"/>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655" name="Google Shape;655;p56"/>
          <p:cNvSpPr txBox="1"/>
          <p:nvPr/>
        </p:nvSpPr>
        <p:spPr>
          <a:xfrm>
            <a:off x="3733800" y="1143000"/>
            <a:ext cx="6400800" cy="51816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Countries</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Arial"/>
              <a:ea typeface="Arial"/>
              <a:cs typeface="Arial"/>
              <a:sym typeface="Arial"/>
            </a:endParaRPr>
          </a:p>
          <a:p>
            <a:pPr indent="5143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static void Main(string[] args) </a:t>
            </a:r>
            <a:endParaRPr b="0" i="0" sz="1050" u="none" cap="none" strike="noStrike">
              <a:solidFill>
                <a:srgbClr val="000000"/>
              </a:solidFill>
              <a:latin typeface="Arial"/>
              <a:ea typeface="Arial"/>
              <a:cs typeface="Arial"/>
              <a:sym typeface="Arial"/>
            </a:endParaRPr>
          </a:p>
          <a:p>
            <a:pPr indent="5143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SortedList objCountries = new SortedList();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objCountries.Add("UK", "United Kingdom");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objCountries.Add("GER", "Germany");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objCountries.Add("USA", "United States of America");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objCountries.Add("AUS", "Australia");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Console.WriteLine("Read-only : " +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objCountries.IsReadOnly);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Console.WriteLine("Count : " + objCountries.Count);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Console.WriteLine("List of countries:\n");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Console.WriteLine("Country Code \t Name");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for ( int i = 0; i &lt; objCountries.Count; i++ )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Console.WriteLine(objCountries.GetKey(i) + "\t\t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 objCountries.GetByIndex(i));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objCountries.RemoveAt(1);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Console.WriteLine("\nList of countries after removing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element at index 1:\n");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Console.WriteLine("Country Code \t Name");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for (int i = 0; i &lt; objCountries.Count; i++)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Console.WriteLine(objCountries.GetKey(i) + "\t\t </a:t>
            </a:r>
            <a:endParaRPr b="0" i="0" sz="1050" u="none" cap="none" strike="noStrike">
              <a:solidFill>
                <a:srgbClr val="000000"/>
              </a:solidFill>
              <a:latin typeface="Calibri"/>
              <a:ea typeface="Calibri"/>
              <a:cs typeface="Calibri"/>
              <a:sym typeface="Calibri"/>
            </a:endParaRPr>
          </a:p>
          <a:p>
            <a:pPr indent="9715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 objCountries.GetByIndex(i)); </a:t>
            </a:r>
            <a:endParaRPr b="0" i="0" sz="1050" u="none" cap="none" strike="noStrike">
              <a:solidFill>
                <a:srgbClr val="000000"/>
              </a:solidFill>
              <a:latin typeface="Calibri"/>
              <a:ea typeface="Calibri"/>
              <a:cs typeface="Calibri"/>
              <a:sym typeface="Calibri"/>
            </a:endParaRPr>
          </a:p>
          <a:p>
            <a:pPr indent="7429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Calibri"/>
              <a:ea typeface="Calibri"/>
              <a:cs typeface="Calibri"/>
              <a:sym typeface="Calibri"/>
            </a:endParaRPr>
          </a:p>
          <a:p>
            <a:pPr indent="51435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800" u="none" cap="none" strike="noStrike">
              <a:solidFill>
                <a:srgbClr val="000000"/>
              </a:solidFill>
              <a:latin typeface="Calibri"/>
              <a:ea typeface="Calibri"/>
              <a:cs typeface="Calibri"/>
              <a:sym typeface="Calibri"/>
            </a:endParaRPr>
          </a:p>
        </p:txBody>
      </p:sp>
      <p:sp>
        <p:nvSpPr>
          <p:cNvPr id="656" name="Google Shape;656;p56"/>
          <p:cNvSpPr txBox="1"/>
          <p:nvPr/>
        </p:nvSpPr>
        <p:spPr>
          <a:xfrm>
            <a:off x="2209800" y="1371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657" name="Google Shape;657;p56"/>
          <p:cNvSpPr/>
          <p:nvPr/>
        </p:nvSpPr>
        <p:spPr>
          <a:xfrm>
            <a:off x="1752600" y="758826"/>
            <a:ext cx="8915400" cy="5565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SortedList</a:t>
            </a:r>
            <a:r>
              <a:rPr lang="en-US">
                <a:latin typeface="Calibri"/>
                <a:ea typeface="Calibri"/>
                <a:cs typeface="Calibri"/>
                <a:sym typeface="Calibri"/>
              </a:rPr>
              <a:t> Class 6-6 </a:t>
            </a:r>
            <a:endParaRPr/>
          </a:p>
        </p:txBody>
      </p:sp>
      <p:sp>
        <p:nvSpPr>
          <p:cNvPr id="663" name="Google Shape;663;p5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64" name="Google Shape;664;p5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65" name="Google Shape;665;p5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66" name="Google Shape;666;p57"/>
          <p:cNvSpPr/>
          <p:nvPr/>
        </p:nvSpPr>
        <p:spPr>
          <a:xfrm>
            <a:off x="1752600" y="758826"/>
            <a:ext cx="87630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displays the </a:t>
            </a:r>
            <a:r>
              <a:rPr b="0" i="0" lang="en-US" sz="2000" u="none" cap="none" strike="noStrike">
                <a:solidFill>
                  <a:srgbClr val="000000"/>
                </a:solidFill>
                <a:latin typeface="Courier New"/>
                <a:ea typeface="Courier New"/>
                <a:cs typeface="Courier New"/>
                <a:sym typeface="Courier New"/>
              </a:rPr>
              <a:t>SortedList </a:t>
            </a:r>
            <a:r>
              <a:rPr b="0" i="0" lang="en-US" sz="2000" u="none" cap="none" strike="noStrike">
                <a:solidFill>
                  <a:srgbClr val="000000"/>
                </a:solidFill>
                <a:latin typeface="Calibri"/>
                <a:ea typeface="Calibri"/>
                <a:cs typeface="Calibri"/>
                <a:sym typeface="Calibri"/>
              </a:rPr>
              <a:t>class example:</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Add() </a:t>
            </a:r>
            <a:r>
              <a:rPr b="0" i="0" lang="en-US" sz="2000" u="none" cap="none" strike="noStrike">
                <a:solidFill>
                  <a:srgbClr val="000000"/>
                </a:solidFill>
                <a:latin typeface="Calibri"/>
                <a:ea typeface="Calibri"/>
                <a:cs typeface="Calibri"/>
                <a:sym typeface="Calibri"/>
              </a:rPr>
              <a:t>method inserts values in the list.</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IsReadOnly() </a:t>
            </a:r>
            <a:r>
              <a:rPr b="0" i="0" lang="en-US" sz="2000" u="none" cap="none" strike="noStrike">
                <a:solidFill>
                  <a:srgbClr val="000000"/>
                </a:solidFill>
                <a:latin typeface="Calibri"/>
                <a:ea typeface="Calibri"/>
                <a:cs typeface="Calibri"/>
                <a:sym typeface="Calibri"/>
              </a:rPr>
              <a:t>method checks whether the values in the list can be modified or not. The </a:t>
            </a:r>
            <a:r>
              <a:rPr b="0" i="0" lang="en-US" sz="2000" u="none" cap="none" strike="noStrike">
                <a:solidFill>
                  <a:srgbClr val="000000"/>
                </a:solidFill>
                <a:latin typeface="Courier New"/>
                <a:ea typeface="Courier New"/>
                <a:cs typeface="Courier New"/>
                <a:sym typeface="Courier New"/>
              </a:rPr>
              <a:t>GetByIndex() </a:t>
            </a:r>
            <a:r>
              <a:rPr b="0" i="0" lang="en-US" sz="2000" u="none" cap="none" strike="noStrike">
                <a:solidFill>
                  <a:srgbClr val="000000"/>
                </a:solidFill>
                <a:latin typeface="Calibri"/>
                <a:ea typeface="Calibri"/>
                <a:cs typeface="Calibri"/>
                <a:sym typeface="Calibri"/>
              </a:rPr>
              <a:t>method returns the value at the specified index. </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RemoveAt() </a:t>
            </a:r>
            <a:r>
              <a:rPr b="0" i="0" lang="en-US" sz="2000" u="none" cap="none" strike="noStrike">
                <a:solidFill>
                  <a:srgbClr val="000000"/>
                </a:solidFill>
                <a:latin typeface="Calibri"/>
                <a:ea typeface="Calibri"/>
                <a:cs typeface="Calibri"/>
                <a:sym typeface="Calibri"/>
              </a:rPr>
              <a:t>method removes the value at the specified index.</a:t>
            </a:r>
            <a:endParaRPr b="0" i="0" sz="20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p:txBody>
      </p:sp>
      <p:pic>
        <p:nvPicPr>
          <p:cNvPr descr="Capture1229.PNG" id="667" name="Google Shape;667;p57"/>
          <p:cNvPicPr preferRelativeResize="0"/>
          <p:nvPr/>
        </p:nvPicPr>
        <p:blipFill rotWithShape="1">
          <a:blip r:embed="rId3">
            <a:alphaModFix/>
          </a:blip>
          <a:srcRect b="0" l="0" r="0" t="0"/>
          <a:stretch/>
        </p:blipFill>
        <p:spPr>
          <a:xfrm>
            <a:off x="2895600" y="1219200"/>
            <a:ext cx="6019800" cy="304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1-6 </a:t>
            </a:r>
            <a:endParaRPr/>
          </a:p>
        </p:txBody>
      </p:sp>
      <p:sp>
        <p:nvSpPr>
          <p:cNvPr id="673" name="Google Shape;673;p5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74" name="Google Shape;674;p5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75" name="Google Shape;675;p5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76" name="Google Shape;676;p58"/>
          <p:cNvSpPr/>
          <p:nvPr/>
        </p:nvSpPr>
        <p:spPr>
          <a:xfrm>
            <a:off x="1752600" y="758826"/>
            <a:ext cx="8763000" cy="6251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System.Collections.Generic </a:t>
            </a:r>
            <a:r>
              <a:rPr b="0" i="0" lang="en-US" sz="2000" u="none" cap="none" strike="noStrike">
                <a:solidFill>
                  <a:srgbClr val="000000"/>
                </a:solidFill>
                <a:latin typeface="Calibri"/>
                <a:ea typeface="Calibri"/>
                <a:cs typeface="Calibri"/>
                <a:sym typeface="Calibri"/>
              </a:rPr>
              <a:t>namespace contains a vast number of generic collections.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One of the most commonly used among these is the </a:t>
            </a:r>
            <a:r>
              <a:rPr b="0" i="0" lang="en-US" sz="2000" u="none" cap="none" strike="noStrike">
                <a:solidFill>
                  <a:srgbClr val="000000"/>
                </a:solidFill>
                <a:latin typeface="Courier New"/>
                <a:ea typeface="Courier New"/>
                <a:cs typeface="Courier New"/>
                <a:sym typeface="Courier New"/>
              </a:rPr>
              <a:t>Dictionary </a:t>
            </a:r>
            <a:r>
              <a:rPr b="0" i="0" lang="en-US" sz="2000" u="none" cap="none" strike="noStrike">
                <a:solidFill>
                  <a:srgbClr val="000000"/>
                </a:solidFill>
                <a:latin typeface="Calibri"/>
                <a:ea typeface="Calibri"/>
                <a:cs typeface="Calibri"/>
                <a:sym typeface="Calibri"/>
              </a:rPr>
              <a:t>generic class that consists of a generic collection of elements organized in key and value pairs and maps the keys to their corresponding values.</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Unlike other collections in the </a:t>
            </a:r>
            <a:r>
              <a:rPr b="0" i="0" lang="en-US" sz="2000" u="none" cap="none" strike="noStrike">
                <a:solidFill>
                  <a:srgbClr val="000000"/>
                </a:solidFill>
                <a:latin typeface="Courier New"/>
                <a:ea typeface="Courier New"/>
                <a:cs typeface="Courier New"/>
                <a:sym typeface="Courier New"/>
              </a:rPr>
              <a:t>System.Collections </a:t>
            </a:r>
            <a:r>
              <a:rPr b="0" i="0" lang="en-US" sz="2000" u="none" cap="none" strike="noStrike">
                <a:solidFill>
                  <a:srgbClr val="000000"/>
                </a:solidFill>
                <a:latin typeface="Calibri"/>
                <a:ea typeface="Calibri"/>
                <a:cs typeface="Calibri"/>
                <a:sym typeface="Calibri"/>
              </a:rPr>
              <a:t>namespace, it is used to create a collection of a single data type at a time.</a:t>
            </a:r>
            <a:endParaRPr b="0" i="0" sz="2000" u="none" cap="none" strike="noStrike">
              <a:solidFill>
                <a:srgbClr val="000000"/>
              </a:solidFill>
              <a:latin typeface="Arial"/>
              <a:ea typeface="Arial"/>
              <a:cs typeface="Arial"/>
              <a:sym typeface="Arial"/>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Every element that you add to the dictionary consists of a value, which is associated with its key and can retrieve a value from the dictionary by using its key. </a:t>
            </a:r>
            <a:endParaRPr b="0" i="0" sz="2000" u="none" cap="none" strike="noStrike">
              <a:solidFill>
                <a:srgbClr val="000000"/>
              </a:solidFill>
              <a:latin typeface="Arial"/>
              <a:ea typeface="Arial"/>
              <a:cs typeface="Arial"/>
              <a:sym typeface="Arial"/>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syntax declares a </a:t>
            </a:r>
            <a:r>
              <a:rPr b="0" i="0" lang="en-US" sz="2000" u="none" cap="none" strike="noStrike">
                <a:solidFill>
                  <a:srgbClr val="000000"/>
                </a:solidFill>
                <a:latin typeface="Courier New"/>
                <a:ea typeface="Courier New"/>
                <a:cs typeface="Courier New"/>
                <a:sym typeface="Courier New"/>
              </a:rPr>
              <a:t>Dictionary </a:t>
            </a:r>
            <a:r>
              <a:rPr b="0" i="0" lang="en-US" sz="2000" u="none" cap="none" strike="noStrike">
                <a:solidFill>
                  <a:srgbClr val="000000"/>
                </a:solidFill>
                <a:latin typeface="Calibri"/>
                <a:ea typeface="Calibri"/>
                <a:cs typeface="Calibri"/>
                <a:sym typeface="Calibri"/>
              </a:rPr>
              <a:t>generic 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where,</a:t>
            </a:r>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ourier New"/>
                <a:ea typeface="Courier New"/>
                <a:cs typeface="Courier New"/>
                <a:sym typeface="Courier New"/>
              </a:rPr>
              <a:t>TKey</a:t>
            </a:r>
            <a:r>
              <a:rPr b="0" i="0" lang="en-US" sz="1800" u="none" cap="none" strike="noStrike">
                <a:solidFill>
                  <a:srgbClr val="000000"/>
                </a:solidFill>
                <a:latin typeface="Calibri"/>
                <a:ea typeface="Calibri"/>
                <a:cs typeface="Calibri"/>
                <a:sym typeface="Calibri"/>
              </a:rPr>
              <a:t>: Is the type parameter of the keys to be stored in the instance of the </a:t>
            </a:r>
            <a:r>
              <a:rPr b="0" i="0" lang="en-US" sz="1800" u="none" cap="none" strike="noStrike">
                <a:solidFill>
                  <a:srgbClr val="000000"/>
                </a:solidFill>
                <a:latin typeface="Courier New"/>
                <a:ea typeface="Courier New"/>
                <a:cs typeface="Courier New"/>
                <a:sym typeface="Courier New"/>
              </a:rPr>
              <a:t>Dictionary </a:t>
            </a:r>
            <a:r>
              <a:rPr b="0" i="0" lang="en-US" sz="1800" u="none" cap="none" strike="noStrike">
                <a:solidFill>
                  <a:srgbClr val="000000"/>
                </a:solidFill>
                <a:latin typeface="Calibri"/>
                <a:ea typeface="Calibri"/>
                <a:cs typeface="Calibri"/>
                <a:sym typeface="Calibri"/>
              </a:rPr>
              <a:t>class.</a:t>
            </a:r>
            <a:endParaRPr b="0" i="0" sz="1800" u="none" cap="none" strike="noStrike">
              <a:solidFill>
                <a:srgbClr val="000000"/>
              </a:solidFill>
              <a:latin typeface="Arial"/>
              <a:ea typeface="Arial"/>
              <a:cs typeface="Arial"/>
              <a:sym typeface="Arial"/>
            </a:endParaRPr>
          </a:p>
          <a:p>
            <a:pPr indent="-285750" lvl="1" marL="742950" marR="0" rtl="0" algn="l">
              <a:lnSpc>
                <a:spcPct val="90000"/>
              </a:lnSpc>
              <a:spcBef>
                <a:spcPts val="360"/>
              </a:spcBef>
              <a:spcAft>
                <a:spcPts val="0"/>
              </a:spcAft>
              <a:buClr>
                <a:srgbClr val="006666"/>
              </a:buClr>
              <a:buSzPts val="900"/>
              <a:buFont typeface="Noto Sans Symbols"/>
              <a:buChar char="🞛"/>
            </a:pPr>
            <a:r>
              <a:rPr b="0" i="0" lang="en-US" sz="1800" u="none" cap="none" strike="noStrike">
                <a:solidFill>
                  <a:srgbClr val="000000"/>
                </a:solidFill>
                <a:latin typeface="Courier New"/>
                <a:ea typeface="Courier New"/>
                <a:cs typeface="Courier New"/>
                <a:sym typeface="Courier New"/>
              </a:rPr>
              <a:t>TValue</a:t>
            </a:r>
            <a:r>
              <a:rPr b="0" i="0" lang="en-US" sz="1800" u="none" cap="none" strike="noStrike">
                <a:solidFill>
                  <a:srgbClr val="000000"/>
                </a:solidFill>
                <a:latin typeface="Calibri"/>
                <a:ea typeface="Calibri"/>
                <a:cs typeface="Calibri"/>
                <a:sym typeface="Calibri"/>
              </a:rPr>
              <a:t>: Is the type parameter of the values to be stored in the instance of the </a:t>
            </a:r>
            <a:r>
              <a:rPr b="0" i="0" lang="en-US" sz="1800" u="none" cap="none" strike="noStrike">
                <a:solidFill>
                  <a:srgbClr val="000000"/>
                </a:solidFill>
                <a:latin typeface="Courier New"/>
                <a:ea typeface="Courier New"/>
                <a:cs typeface="Courier New"/>
                <a:sym typeface="Courier New"/>
              </a:rPr>
              <a:t>Dictionary </a:t>
            </a:r>
            <a:r>
              <a:rPr b="0" i="0" lang="en-US" sz="1800" u="none" cap="none" strike="noStrike">
                <a:solidFill>
                  <a:srgbClr val="000000"/>
                </a:solidFill>
                <a:latin typeface="Calibri"/>
                <a:ea typeface="Calibri"/>
                <a:cs typeface="Calibri"/>
                <a:sym typeface="Calibri"/>
              </a:rPr>
              <a:t>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p:txBody>
      </p:sp>
      <p:sp>
        <p:nvSpPr>
          <p:cNvPr id="677" name="Google Shape;677;p58"/>
          <p:cNvSpPr txBox="1"/>
          <p:nvPr/>
        </p:nvSpPr>
        <p:spPr>
          <a:xfrm>
            <a:off x="1828800" y="41148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678" name="Google Shape;678;p58"/>
          <p:cNvSpPr txBox="1"/>
          <p:nvPr/>
        </p:nvSpPr>
        <p:spPr>
          <a:xfrm>
            <a:off x="3429000" y="4191000"/>
            <a:ext cx="7010400" cy="304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Courier New"/>
                <a:ea typeface="Courier New"/>
                <a:cs typeface="Courier New"/>
                <a:sym typeface="Courier New"/>
              </a:rPr>
              <a:t>Dictionary&lt;TKey, TValue&gt;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2-6</a:t>
            </a:r>
            <a:endParaRPr/>
          </a:p>
        </p:txBody>
      </p:sp>
      <p:sp>
        <p:nvSpPr>
          <p:cNvPr id="684" name="Google Shape;684;p5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85" name="Google Shape;685;p5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86" name="Google Shape;686;p5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87" name="Google Shape;687;p59"/>
          <p:cNvSpPr/>
          <p:nvPr/>
        </p:nvSpPr>
        <p:spPr>
          <a:xfrm>
            <a:off x="1752600" y="758826"/>
            <a:ext cx="8686800" cy="6251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a:t>
            </a:r>
            <a:r>
              <a:rPr b="0" i="0" lang="en-US" sz="1800" u="none" cap="none" strike="noStrike">
                <a:solidFill>
                  <a:srgbClr val="000000"/>
                </a:solidFill>
                <a:latin typeface="Courier New"/>
                <a:ea typeface="Courier New"/>
                <a:cs typeface="Courier New"/>
                <a:sym typeface="Courier New"/>
              </a:rPr>
              <a:t>Dictionary </a:t>
            </a:r>
            <a:r>
              <a:rPr b="0" i="0" lang="en-US" sz="1800" u="none" cap="none" strike="noStrike">
                <a:solidFill>
                  <a:srgbClr val="000000"/>
                </a:solidFill>
                <a:latin typeface="Calibri"/>
                <a:ea typeface="Calibri"/>
                <a:cs typeface="Calibri"/>
                <a:sym typeface="Calibri"/>
              </a:rPr>
              <a:t>generic class consists of different methods and properties that are used to add and manipulate elements in a collection.</a:t>
            </a:r>
            <a:endParaRPr b="0" i="0" sz="1800" u="none" cap="none" strike="noStrike">
              <a:solidFill>
                <a:srgbClr val="000000"/>
              </a:solidFill>
              <a:latin typeface="Courier New"/>
              <a:ea typeface="Courier New"/>
              <a:cs typeface="Courier New"/>
              <a:sym typeface="Courier New"/>
            </a:endParaRPr>
          </a:p>
          <a:p>
            <a:pPr indent="-285750" lvl="1" marL="742950" marR="0" rtl="0" algn="l">
              <a:lnSpc>
                <a:spcPct val="90000"/>
              </a:lnSpc>
              <a:spcBef>
                <a:spcPts val="320"/>
              </a:spcBef>
              <a:spcAft>
                <a:spcPts val="0"/>
              </a:spcAft>
              <a:buClr>
                <a:srgbClr val="006666"/>
              </a:buClr>
              <a:buSzPts val="800"/>
              <a:buFont typeface="Noto Sans Symbols"/>
              <a:buChar char="🞛"/>
            </a:pPr>
            <a:r>
              <a:rPr b="1" i="0" lang="en-US" sz="1600" u="none" cap="none" strike="noStrike">
                <a:solidFill>
                  <a:srgbClr val="000000"/>
                </a:solidFill>
                <a:latin typeface="Calibri"/>
                <a:ea typeface="Calibri"/>
                <a:cs typeface="Calibri"/>
                <a:sym typeface="Calibri"/>
              </a:rPr>
              <a:t>Methods</a:t>
            </a:r>
            <a:endParaRPr b="1" i="0" sz="1600" u="none" cap="none" strike="noStrike">
              <a:solidFill>
                <a:srgbClr val="000000"/>
              </a:solidFill>
              <a:latin typeface="Arial"/>
              <a:ea typeface="Arial"/>
              <a:cs typeface="Arial"/>
              <a:sym typeface="Arial"/>
            </a:endParaRPr>
          </a:p>
          <a:p>
            <a:pPr indent="-228600" lvl="3" marL="16002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The methods of the </a:t>
            </a:r>
            <a:r>
              <a:rPr b="0" i="0" lang="en-US" sz="1400" u="none" cap="none" strike="noStrike">
                <a:solidFill>
                  <a:srgbClr val="000000"/>
                </a:solidFill>
                <a:latin typeface="Courier New"/>
                <a:ea typeface="Courier New"/>
                <a:cs typeface="Courier New"/>
                <a:sym typeface="Courier New"/>
              </a:rPr>
              <a:t>Dictionary </a:t>
            </a:r>
            <a:r>
              <a:rPr b="0" i="0" lang="en-US" sz="1400" u="none" cap="none" strike="noStrike">
                <a:solidFill>
                  <a:srgbClr val="000000"/>
                </a:solidFill>
                <a:latin typeface="Calibri"/>
                <a:ea typeface="Calibri"/>
                <a:cs typeface="Calibri"/>
                <a:sym typeface="Calibri"/>
              </a:rPr>
              <a:t>generic class allow you to perform certain actions on the data in the collection. </a:t>
            </a:r>
            <a:endParaRPr/>
          </a:p>
          <a:p>
            <a:pPr indent="-228600" lvl="3" marL="16002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The following table displays the commonly used methods of the </a:t>
            </a:r>
            <a:r>
              <a:rPr b="0" i="0" lang="en-US" sz="1400" u="none" cap="none" strike="noStrike">
                <a:solidFill>
                  <a:srgbClr val="000000"/>
                </a:solidFill>
                <a:latin typeface="Courier New"/>
                <a:ea typeface="Courier New"/>
                <a:cs typeface="Courier New"/>
                <a:sym typeface="Courier New"/>
              </a:rPr>
              <a:t>Dictionary</a:t>
            </a:r>
            <a:r>
              <a:rPr b="0" i="0" lang="en-US" sz="1400" u="none" cap="none" strike="noStrike">
                <a:solidFill>
                  <a:srgbClr val="000000"/>
                </a:solidFill>
                <a:latin typeface="Calibri"/>
                <a:ea typeface="Calibri"/>
                <a:cs typeface="Calibri"/>
                <a:sym typeface="Calibri"/>
              </a:rPr>
              <a:t> generic 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400"/>
              </a:spcBef>
              <a:spcAft>
                <a:spcPts val="0"/>
              </a:spcAft>
              <a:buClr>
                <a:srgbClr val="004E4C"/>
              </a:buClr>
              <a:buSzPts val="1000"/>
              <a:buFont typeface="Calibri"/>
              <a:buNone/>
            </a:pPr>
            <a:br>
              <a:rPr b="0" i="0" lang="en-US" sz="2000" u="none" cap="none" strike="noStrike">
                <a:solidFill>
                  <a:srgbClr val="000000"/>
                </a:solidFill>
                <a:latin typeface="Calibri"/>
                <a:ea typeface="Calibri"/>
                <a:cs typeface="Calibri"/>
                <a:sym typeface="Calibri"/>
              </a:rPr>
            </a:b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1" i="0" sz="1600" u="none" cap="none" strike="noStrike">
              <a:solidFill>
                <a:srgbClr val="000000"/>
              </a:solidFill>
              <a:latin typeface="Calibri"/>
              <a:ea typeface="Calibri"/>
              <a:cs typeface="Calibri"/>
              <a:sym typeface="Calibri"/>
            </a:endParaRPr>
          </a:p>
          <a:p>
            <a:pPr indent="-234950" lvl="1" marL="742950" marR="0" rtl="0" algn="l">
              <a:lnSpc>
                <a:spcPct val="90000"/>
              </a:lnSpc>
              <a:spcBef>
                <a:spcPts val="320"/>
              </a:spcBef>
              <a:spcAft>
                <a:spcPts val="0"/>
              </a:spcAft>
              <a:buClr>
                <a:srgbClr val="006666"/>
              </a:buClr>
              <a:buSzPts val="800"/>
              <a:buFont typeface="Noto Sans Symbols"/>
              <a:buNone/>
            </a:pPr>
            <a:r>
              <a:t/>
            </a:r>
            <a:endParaRPr b="1" i="0" sz="1600" u="none" cap="none" strike="noStrike">
              <a:solidFill>
                <a:srgbClr val="000000"/>
              </a:solidFill>
              <a:latin typeface="Calibri"/>
              <a:ea typeface="Calibri"/>
              <a:cs typeface="Calibri"/>
              <a:sym typeface="Calibri"/>
            </a:endParaRPr>
          </a:p>
          <a:p>
            <a:pPr indent="-285750" lvl="1" marL="742950" marR="0" rtl="0" algn="l">
              <a:lnSpc>
                <a:spcPct val="90000"/>
              </a:lnSpc>
              <a:spcBef>
                <a:spcPts val="320"/>
              </a:spcBef>
              <a:spcAft>
                <a:spcPts val="0"/>
              </a:spcAft>
              <a:buClr>
                <a:srgbClr val="006666"/>
              </a:buClr>
              <a:buSzPts val="800"/>
              <a:buFont typeface="Noto Sans Symbols"/>
              <a:buChar char="🞛"/>
            </a:pPr>
            <a:r>
              <a:rPr b="1" i="0" lang="en-US" sz="1600" u="none" cap="none" strike="noStrike">
                <a:solidFill>
                  <a:srgbClr val="000000"/>
                </a:solidFill>
                <a:latin typeface="Calibri"/>
                <a:ea typeface="Calibri"/>
                <a:cs typeface="Calibri"/>
                <a:sym typeface="Calibri"/>
              </a:rPr>
              <a:t>Properties</a:t>
            </a:r>
            <a:endParaRPr/>
          </a:p>
          <a:p>
            <a:pPr indent="-228600" lvl="3" marL="16002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The properties of the </a:t>
            </a:r>
            <a:r>
              <a:rPr b="0" i="0" lang="en-US" sz="1400" u="none" cap="none" strike="noStrike">
                <a:solidFill>
                  <a:srgbClr val="000000"/>
                </a:solidFill>
                <a:latin typeface="Courier New"/>
                <a:ea typeface="Courier New"/>
                <a:cs typeface="Courier New"/>
                <a:sym typeface="Courier New"/>
              </a:rPr>
              <a:t>Dictionary </a:t>
            </a:r>
            <a:r>
              <a:rPr b="0" i="0" lang="en-US" sz="1400" u="none" cap="none" strike="noStrike">
                <a:solidFill>
                  <a:srgbClr val="000000"/>
                </a:solidFill>
                <a:latin typeface="Calibri"/>
                <a:ea typeface="Calibri"/>
                <a:cs typeface="Calibri"/>
                <a:sym typeface="Calibri"/>
              </a:rPr>
              <a:t>generic class allow you to modify the data in the collection. </a:t>
            </a:r>
            <a:endParaRPr/>
          </a:p>
          <a:p>
            <a:pPr indent="-228600" lvl="3" marL="1600200" marR="0" rtl="0" algn="l">
              <a:lnSpc>
                <a:spcPct val="90000"/>
              </a:lnSpc>
              <a:spcBef>
                <a:spcPts val="280"/>
              </a:spcBef>
              <a:spcAft>
                <a:spcPts val="0"/>
              </a:spcAft>
              <a:buClr>
                <a:srgbClr val="004E4C"/>
              </a:buClr>
              <a:buSzPts val="700"/>
              <a:buFont typeface="Arial"/>
              <a:buChar char="–"/>
            </a:pPr>
            <a:r>
              <a:rPr b="0" i="0" lang="en-US" sz="1400" u="none" cap="none" strike="noStrike">
                <a:solidFill>
                  <a:srgbClr val="000000"/>
                </a:solidFill>
                <a:latin typeface="Calibri"/>
                <a:ea typeface="Calibri"/>
                <a:cs typeface="Calibri"/>
                <a:sym typeface="Calibri"/>
              </a:rPr>
              <a:t>The following table displays the commonly used properties of the </a:t>
            </a:r>
            <a:r>
              <a:rPr b="0" i="0" lang="en-US" sz="1400" u="none" cap="none" strike="noStrike">
                <a:solidFill>
                  <a:srgbClr val="000000"/>
                </a:solidFill>
                <a:latin typeface="Arial"/>
                <a:ea typeface="Arial"/>
                <a:cs typeface="Arial"/>
                <a:sym typeface="Arial"/>
              </a:rPr>
              <a:t>Dictionary</a:t>
            </a:r>
            <a:r>
              <a:rPr b="0" i="0" lang="en-US" sz="1400" u="none" cap="none" strike="noStrike">
                <a:solidFill>
                  <a:srgbClr val="000000"/>
                </a:solidFill>
                <a:latin typeface="Calibri"/>
                <a:ea typeface="Calibri"/>
                <a:cs typeface="Calibri"/>
                <a:sym typeface="Calibri"/>
              </a:rPr>
              <a:t> generic 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165100" lvl="3" marL="16002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0" marL="342900" marR="0" rtl="0" algn="l">
              <a:lnSpc>
                <a:spcPct val="90000"/>
              </a:lnSpc>
              <a:spcBef>
                <a:spcPts val="400"/>
              </a:spcBef>
              <a:spcAft>
                <a:spcPts val="0"/>
              </a:spcAft>
              <a:buClr>
                <a:srgbClr val="004E4C"/>
              </a:buClr>
              <a:buSzPts val="1000"/>
              <a:buFont typeface="Arial"/>
              <a:buNone/>
            </a:pPr>
            <a:r>
              <a:t/>
            </a:r>
            <a:endParaRPr b="0" i="0" sz="2000" u="none" cap="none" strike="noStrike">
              <a:solidFill>
                <a:srgbClr val="000000"/>
              </a:solidFill>
              <a:latin typeface="Calibri"/>
              <a:ea typeface="Calibri"/>
              <a:cs typeface="Calibri"/>
              <a:sym typeface="Calibri"/>
            </a:endParaRPr>
          </a:p>
        </p:txBody>
      </p:sp>
      <p:graphicFrame>
        <p:nvGraphicFramePr>
          <p:cNvPr id="688" name="Google Shape;688;p59"/>
          <p:cNvGraphicFramePr/>
          <p:nvPr/>
        </p:nvGraphicFramePr>
        <p:xfrm>
          <a:off x="2971800" y="2343150"/>
          <a:ext cx="3000000" cy="3000000"/>
        </p:xfrm>
        <a:graphic>
          <a:graphicData uri="http://schemas.openxmlformats.org/drawingml/2006/table">
            <a:tbl>
              <a:tblPr>
                <a:noFill/>
                <a:tableStyleId>{274EC3B0-11BB-47E4-8DBC-10D0EC025DD1}</a:tableStyleId>
              </a:tblPr>
              <a:tblGrid>
                <a:gridCol w="1524000"/>
                <a:gridCol w="4800600"/>
              </a:tblGrid>
              <a:tr h="192775">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Method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0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Add</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Adds the specified key and value in the collection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310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Remove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Removes the value associated with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409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collection contains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161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ContainsValue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Checks whether the collection contains the specified value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277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GetEnumerator</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an enumerator that traverses through the Dictionary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19505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GetType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just">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Retrieves the Type of the current instance</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graphicFrame>
        <p:nvGraphicFramePr>
          <p:cNvPr id="689" name="Google Shape;689;p59"/>
          <p:cNvGraphicFramePr/>
          <p:nvPr/>
        </p:nvGraphicFramePr>
        <p:xfrm>
          <a:off x="3048000" y="5033964"/>
          <a:ext cx="3000000" cy="3000000"/>
        </p:xfrm>
        <a:graphic>
          <a:graphicData uri="http://schemas.openxmlformats.org/drawingml/2006/table">
            <a:tbl>
              <a:tblPr>
                <a:noFill/>
                <a:tableStyleId>{274EC3B0-11BB-47E4-8DBC-10D0EC025DD1}</a:tableStyleId>
              </a:tblPr>
              <a:tblGrid>
                <a:gridCol w="1524000"/>
                <a:gridCol w="4800600"/>
              </a:tblGrid>
              <a:tr h="192875">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Property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c>
                  <a:txBody>
                    <a:bodyPr/>
                    <a:lstStyle/>
                    <a:p>
                      <a:pPr indent="0" lvl="0" marL="0" marR="0" rtl="0" algn="ctr">
                        <a:lnSpc>
                          <a:spcPct val="115000"/>
                        </a:lnSpc>
                        <a:spcBef>
                          <a:spcPts val="0"/>
                        </a:spcBef>
                        <a:spcAft>
                          <a:spcPts val="0"/>
                        </a:spcAft>
                        <a:buClr>
                          <a:srgbClr val="000000"/>
                        </a:buClr>
                        <a:buSzPts val="1100"/>
                        <a:buFont typeface="Calibri"/>
                        <a:buNone/>
                      </a:pPr>
                      <a:r>
                        <a:rPr b="1" lang="en-US" sz="1100" u="none" cap="none" strike="noStrike">
                          <a:solidFill>
                            <a:srgbClr val="000000"/>
                          </a:solidFill>
                          <a:latin typeface="Calibri"/>
                          <a:ea typeface="Calibri"/>
                          <a:cs typeface="Calibri"/>
                          <a:sym typeface="Calibri"/>
                        </a:rPr>
                        <a:t>Description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1">
                        <a:alpha val="49803"/>
                      </a:schemeClr>
                    </a:solidFill>
                  </a:tcPr>
                </a:tc>
              </a:tr>
              <a:tr h="198200">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Count</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Determines the number of key and value pairs in the collection</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3857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Item</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value, adds a new value or modifies the existing value for the specified key</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50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Keys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collection containing the keys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r h="295025">
                <a:tc>
                  <a:txBody>
                    <a:bodyPr/>
                    <a:lstStyle/>
                    <a:p>
                      <a:pPr indent="0" lvl="0" marL="0" marR="0" rtl="0" algn="just">
                        <a:lnSpc>
                          <a:spcPct val="115000"/>
                        </a:lnSpc>
                        <a:spcBef>
                          <a:spcPts val="0"/>
                        </a:spcBef>
                        <a:spcAft>
                          <a:spcPts val="0"/>
                        </a:spcAft>
                        <a:buClr>
                          <a:srgbClr val="000000"/>
                        </a:buClr>
                        <a:buSzPts val="1100"/>
                        <a:buFont typeface="Courier New"/>
                        <a:buNone/>
                      </a:pPr>
                      <a:r>
                        <a:rPr lang="en-US" sz="1100" u="none" cap="none" strike="noStrike">
                          <a:solidFill>
                            <a:srgbClr val="000000"/>
                          </a:solidFill>
                          <a:latin typeface="Courier New"/>
                          <a:ea typeface="Courier New"/>
                          <a:cs typeface="Courier New"/>
                          <a:sym typeface="Courier New"/>
                        </a:rPr>
                        <a:t>Values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c>
                  <a:txBody>
                    <a:bodyPr/>
                    <a:lstStyle/>
                    <a:p>
                      <a:pPr indent="0" lvl="0" marL="0" marR="0" rtl="0" algn="l">
                        <a:lnSpc>
                          <a:spcPct val="115000"/>
                        </a:lnSpc>
                        <a:spcBef>
                          <a:spcPts val="0"/>
                        </a:spcBef>
                        <a:spcAft>
                          <a:spcPts val="0"/>
                        </a:spcAft>
                        <a:buClr>
                          <a:srgbClr val="000000"/>
                        </a:buClr>
                        <a:buSzPts val="1100"/>
                        <a:buFont typeface="Calibri"/>
                        <a:buNone/>
                      </a:pPr>
                      <a:r>
                        <a:rPr lang="en-US" sz="1100" u="none" cap="none" strike="noStrike">
                          <a:solidFill>
                            <a:srgbClr val="000000"/>
                          </a:solidFill>
                          <a:latin typeface="Calibri"/>
                          <a:ea typeface="Calibri"/>
                          <a:cs typeface="Calibri"/>
                          <a:sym typeface="Calibri"/>
                        </a:rPr>
                        <a:t>Returns the collection containing the values</a:t>
                      </a:r>
                      <a:endParaRPr sz="1200" u="none" cap="none" strike="noStrike">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FFFF">
                        <a:alpha val="49803"/>
                      </a:srgbClr>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Instantiating Delegates 1-2</a:t>
            </a:r>
            <a:endParaRPr/>
          </a:p>
        </p:txBody>
      </p:sp>
      <p:sp>
        <p:nvSpPr>
          <p:cNvPr id="86" name="Google Shape;86;p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87" name="Google Shape;87;p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88" name="Google Shape;88;p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89" name="Google Shape;89;p6"/>
          <p:cNvSpPr/>
          <p:nvPr/>
        </p:nvSpPr>
        <p:spPr>
          <a:xfrm>
            <a:off x="1752600" y="758826"/>
            <a:ext cx="8153400" cy="571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next step after declaring the delegate is to instantiate the delegate and associate it with the required method by creating an object of the delegate.</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Like all other objects, an object of a delegate is created using the </a:t>
            </a:r>
            <a:r>
              <a:rPr b="0" i="0" lang="en-US" sz="1800" u="none" cap="none" strike="noStrike">
                <a:solidFill>
                  <a:schemeClr val="dk1"/>
                </a:solidFill>
                <a:latin typeface="Courier New"/>
                <a:ea typeface="Courier New"/>
                <a:cs typeface="Courier New"/>
                <a:sym typeface="Courier New"/>
              </a:rPr>
              <a:t>new</a:t>
            </a:r>
            <a:r>
              <a:rPr b="0" i="0" lang="en-US" sz="1800" u="none" cap="none" strike="noStrike">
                <a:solidFill>
                  <a:schemeClr val="dk1"/>
                </a:solidFill>
                <a:latin typeface="Calibri"/>
                <a:ea typeface="Calibri"/>
                <a:cs typeface="Calibri"/>
                <a:sym typeface="Calibri"/>
              </a:rPr>
              <a:t> keyword.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This object takes the name of the method as a parameter and this method has a signature similar to that of the delegate.</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created object is used to invoke the associated method at run-time. </a:t>
            </a:r>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figure displays an example of instantiating delegates: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syntax is used to instantiate a delegate:</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where,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ourier New"/>
                <a:ea typeface="Courier New"/>
                <a:cs typeface="Courier New"/>
                <a:sym typeface="Courier New"/>
              </a:rPr>
              <a:t>DelegateName: </a:t>
            </a:r>
            <a:r>
              <a:rPr b="0" i="0" lang="en-US" sz="1400" u="none" cap="none" strike="noStrike">
                <a:solidFill>
                  <a:schemeClr val="dk1"/>
                </a:solidFill>
                <a:latin typeface="Calibri"/>
                <a:ea typeface="Calibri"/>
                <a:cs typeface="Calibri"/>
                <a:sym typeface="Calibri"/>
              </a:rPr>
              <a:t>Specifies the name of the delegate</a:t>
            </a:r>
            <a:r>
              <a:rPr b="0" i="0" lang="en-US" sz="1400" u="none" cap="none" strike="noStrike">
                <a:solidFill>
                  <a:schemeClr val="dk1"/>
                </a:solidFill>
                <a:latin typeface="Courier New"/>
                <a:ea typeface="Courier New"/>
                <a:cs typeface="Courier New"/>
                <a:sym typeface="Courier New"/>
              </a:rPr>
              <a:t>.</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ourier New"/>
                <a:ea typeface="Courier New"/>
                <a:cs typeface="Courier New"/>
                <a:sym typeface="Courier New"/>
              </a:rPr>
              <a:t>objName: </a:t>
            </a:r>
            <a:r>
              <a:rPr b="0" i="0" lang="en-US" sz="1400" u="none" cap="none" strike="noStrike">
                <a:solidFill>
                  <a:schemeClr val="dk1"/>
                </a:solidFill>
                <a:latin typeface="Calibri"/>
                <a:ea typeface="Calibri"/>
                <a:cs typeface="Calibri"/>
                <a:sym typeface="Calibri"/>
              </a:rPr>
              <a:t>Specifies the name of the delegate object.</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chemeClr val="dk1"/>
                </a:solidFill>
                <a:latin typeface="Courier New"/>
                <a:ea typeface="Courier New"/>
                <a:cs typeface="Courier New"/>
                <a:sym typeface="Courier New"/>
              </a:rPr>
              <a:t>MethodName: </a:t>
            </a:r>
            <a:r>
              <a:rPr b="0" i="0" lang="en-US" sz="1400" u="none" cap="none" strike="noStrike">
                <a:solidFill>
                  <a:schemeClr val="dk1"/>
                </a:solidFill>
                <a:latin typeface="Calibri"/>
                <a:ea typeface="Calibri"/>
                <a:cs typeface="Calibri"/>
                <a:sym typeface="Calibri"/>
              </a:rPr>
              <a:t>Specifies the name of the method to be referenced by the delegate object.</a:t>
            </a:r>
            <a:endParaRPr/>
          </a:p>
          <a:p>
            <a:pPr indent="-266700" lvl="0" marL="342900" marR="0" rtl="0" algn="l">
              <a:lnSpc>
                <a:spcPct val="9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a:p>
            <a:pPr indent="-266700" lvl="0" marL="342900" marR="0" rtl="0" algn="l">
              <a:lnSpc>
                <a:spcPct val="90000"/>
              </a:lnSpc>
              <a:spcBef>
                <a:spcPts val="480"/>
              </a:spcBef>
              <a:spcAft>
                <a:spcPts val="0"/>
              </a:spcAft>
              <a:buClr>
                <a:srgbClr val="004E4C"/>
              </a:buClr>
              <a:buSzPts val="12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descr="Capture124.PNG" id="90" name="Google Shape;90;p6"/>
          <p:cNvPicPr preferRelativeResize="0"/>
          <p:nvPr/>
        </p:nvPicPr>
        <p:blipFill rotWithShape="1">
          <a:blip r:embed="rId3">
            <a:alphaModFix/>
          </a:blip>
          <a:srcRect b="10280" l="0" r="0" t="12816"/>
          <a:stretch/>
        </p:blipFill>
        <p:spPr>
          <a:xfrm>
            <a:off x="3581400" y="2743200"/>
            <a:ext cx="4662488" cy="1371600"/>
          </a:xfrm>
          <a:prstGeom prst="rect">
            <a:avLst/>
          </a:prstGeom>
          <a:noFill/>
          <a:ln>
            <a:noFill/>
          </a:ln>
        </p:spPr>
      </p:pic>
      <p:sp>
        <p:nvSpPr>
          <p:cNvPr id="91" name="Google Shape;91;p6"/>
          <p:cNvSpPr txBox="1"/>
          <p:nvPr/>
        </p:nvSpPr>
        <p:spPr>
          <a:xfrm>
            <a:off x="1905000" y="4648200"/>
            <a:ext cx="1447800" cy="400050"/>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Syntax</a:t>
            </a:r>
            <a:endParaRPr/>
          </a:p>
        </p:txBody>
      </p:sp>
      <p:sp>
        <p:nvSpPr>
          <p:cNvPr id="92" name="Google Shape;92;p6"/>
          <p:cNvSpPr txBox="1"/>
          <p:nvPr/>
        </p:nvSpPr>
        <p:spPr>
          <a:xfrm>
            <a:off x="2057400" y="5105400"/>
            <a:ext cx="7696200" cy="304800"/>
          </a:xfrm>
          <a:prstGeom prst="rect">
            <a:avLst/>
          </a:prstGeom>
          <a:solidFill>
            <a:srgbClr val="FFFF00">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800"/>
              <a:buFont typeface="Noto Sans Symbols"/>
              <a:buNone/>
            </a:pPr>
            <a:r>
              <a:rPr b="0" i="0" lang="en-US" sz="1600" u="none" cap="none" strike="noStrike">
                <a:solidFill>
                  <a:schemeClr val="dk1"/>
                </a:solidFill>
                <a:latin typeface="Courier New"/>
                <a:ea typeface="Courier New"/>
                <a:cs typeface="Courier New"/>
                <a:sym typeface="Courier New"/>
              </a:rPr>
              <a:t>&lt;DelegateName&gt;&lt;objName&gt; = new &lt;DelegateName&gt;(&lt;MethodName&gt;);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0"/>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3-6</a:t>
            </a:r>
            <a:endParaRPr/>
          </a:p>
        </p:txBody>
      </p:sp>
      <p:sp>
        <p:nvSpPr>
          <p:cNvPr id="695" name="Google Shape;695;p60"/>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696" name="Google Shape;696;p60"/>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697" name="Google Shape;697;p60"/>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698" name="Google Shape;698;p60"/>
          <p:cNvSpPr/>
          <p:nvPr/>
        </p:nvSpPr>
        <p:spPr>
          <a:xfrm>
            <a:off x="1752600" y="758826"/>
            <a:ext cx="8915400" cy="57181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c</a:t>
            </a:r>
            <a:r>
              <a:rPr b="0" i="0" lang="en-US" sz="2000" u="none" cap="none" strike="noStrike">
                <a:solidFill>
                  <a:srgbClr val="000000"/>
                </a:solidFill>
                <a:latin typeface="Calibri"/>
                <a:ea typeface="Calibri"/>
                <a:cs typeface="Calibri"/>
                <a:sym typeface="Calibri"/>
              </a:rPr>
              <a:t>ode demonstrates the use of the methods and properties of the </a:t>
            </a:r>
            <a:r>
              <a:rPr b="0" i="0" lang="en-US" sz="2000" u="none" cap="none" strike="noStrike">
                <a:solidFill>
                  <a:srgbClr val="000000"/>
                </a:solidFill>
                <a:latin typeface="Courier New"/>
                <a:ea typeface="Courier New"/>
                <a:cs typeface="Courier New"/>
                <a:sym typeface="Courier New"/>
              </a:rPr>
              <a:t>Dictionary </a:t>
            </a:r>
            <a:r>
              <a:rPr b="0" i="0" lang="en-US" sz="2000" u="none" cap="none" strike="noStrike">
                <a:solidFill>
                  <a:srgbClr val="000000"/>
                </a:solidFill>
                <a:latin typeface="Calibri"/>
                <a:ea typeface="Calibri"/>
                <a:cs typeface="Calibri"/>
                <a:sym typeface="Calibri"/>
              </a:rPr>
              <a:t>class:</a:t>
            </a:r>
            <a:endParaRPr b="0" i="0" sz="2000" u="none" cap="none" strike="noStrike">
              <a:solidFill>
                <a:schemeClr val="dk1"/>
              </a:solidFill>
              <a:latin typeface="Calibri"/>
              <a:ea typeface="Calibri"/>
              <a:cs typeface="Calibri"/>
              <a:sym typeface="Calibri"/>
            </a:endParaRPr>
          </a:p>
        </p:txBody>
      </p:sp>
      <p:sp>
        <p:nvSpPr>
          <p:cNvPr id="699" name="Google Shape;699;p60"/>
          <p:cNvSpPr txBox="1"/>
          <p:nvPr/>
        </p:nvSpPr>
        <p:spPr>
          <a:xfrm>
            <a:off x="3429000" y="1524000"/>
            <a:ext cx="6781800" cy="4876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using System;</a:t>
            </a:r>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using System.Collections;</a:t>
            </a:r>
            <a:endParaRPr/>
          </a:p>
          <a:p>
            <a:pPr indent="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class DictionaryCollection{ </a:t>
            </a:r>
            <a:endParaRPr/>
          </a:p>
          <a:p>
            <a:pPr indent="3314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static void Main(string[] args) {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Dictionary&lt;int, string&gt; objDictionary = new Dictionary&lt;int,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string&gt;();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objDictionary.Add(25, "Hard Disk");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objDictionary.Add(30, "Processor");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objDictionary.Add(15, "MotherBoard");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objDictionary.Add(65, "Memory");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ICollection objCollect = objDictionary.Keys;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Console.WriteLine("Original values stored in the collection");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Console.WriteLine("Keys \t Values");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foreach (int i in objCollect){ </a:t>
            </a:r>
            <a:endParaRPr/>
          </a:p>
          <a:p>
            <a:pPr indent="9029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Console.WriteLine(i + " \t " + objDictionary[i]);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objDictionary.Remove(65);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if (objDictionary.ContainsValue("Memory")) { </a:t>
            </a:r>
            <a:endParaRPr/>
          </a:p>
          <a:p>
            <a:pPr indent="9601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Console.WriteLine("Value Memory could not be deleted");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else { </a:t>
            </a:r>
            <a:endParaRPr/>
          </a:p>
          <a:p>
            <a:pPr indent="9601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Console.WriteLine("Value Memory deleted successfully");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Console.WriteLine("Values stored after removing element");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Console.WriteLine("Keys \t Values");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foreach (int i in objCollect) { </a:t>
            </a:r>
            <a:endParaRPr/>
          </a:p>
          <a:p>
            <a:pPr indent="96012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Console.WriteLine(i + " \t " + objDictionary[i]); </a:t>
            </a:r>
            <a:endParaRPr/>
          </a:p>
          <a:p>
            <a:pPr indent="6743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 </a:t>
            </a:r>
            <a:endParaRPr/>
          </a:p>
          <a:p>
            <a:pPr indent="331470" lvl="0" marL="0" marR="0" rtl="0" algn="just">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a:t>
            </a:r>
            <a:endParaRPr b="0" i="0" sz="900" u="none" cap="none" strike="noStrike">
              <a:solidFill>
                <a:srgbClr val="000000"/>
              </a:solidFill>
              <a:latin typeface="Arial"/>
              <a:ea typeface="Arial"/>
              <a:cs typeface="Arial"/>
              <a:sym typeface="Arial"/>
            </a:endParaRPr>
          </a:p>
        </p:txBody>
      </p:sp>
      <p:sp>
        <p:nvSpPr>
          <p:cNvPr id="700" name="Google Shape;700;p60"/>
          <p:cNvSpPr txBox="1"/>
          <p:nvPr/>
        </p:nvSpPr>
        <p:spPr>
          <a:xfrm>
            <a:off x="1905000" y="14478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4-6</a:t>
            </a:r>
            <a:endParaRPr/>
          </a:p>
        </p:txBody>
      </p:sp>
      <p:sp>
        <p:nvSpPr>
          <p:cNvPr id="706" name="Google Shape;706;p61"/>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07" name="Google Shape;707;p61"/>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08" name="Google Shape;708;p61"/>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09" name="Google Shape;709;p61"/>
          <p:cNvSpPr/>
          <p:nvPr/>
        </p:nvSpPr>
        <p:spPr>
          <a:xfrm>
            <a:off x="1752600" y="758826"/>
            <a:ext cx="8915400" cy="58705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Dictionary </a:t>
            </a:r>
            <a:r>
              <a:rPr b="0" i="0" lang="en-US" sz="1400" u="none" cap="none" strike="noStrike">
                <a:solidFill>
                  <a:srgbClr val="000000"/>
                </a:solidFill>
                <a:latin typeface="Calibri"/>
                <a:ea typeface="Calibri"/>
                <a:cs typeface="Calibri"/>
                <a:sym typeface="Calibri"/>
              </a:rPr>
              <a:t>class is instantiated by specifying the </a:t>
            </a:r>
            <a:r>
              <a:rPr b="0" i="0" lang="en-US" sz="1400" u="none" cap="none" strike="noStrike">
                <a:solidFill>
                  <a:srgbClr val="000000"/>
                </a:solidFill>
                <a:latin typeface="Courier New"/>
                <a:ea typeface="Courier New"/>
                <a:cs typeface="Courier New"/>
                <a:sym typeface="Courier New"/>
              </a:rPr>
              <a:t>int </a:t>
            </a:r>
            <a:r>
              <a:rPr b="0" i="0" lang="en-US" sz="1400" u="none" cap="none" strike="noStrike">
                <a:solidFill>
                  <a:srgbClr val="000000"/>
                </a:solidFill>
                <a:latin typeface="Calibri"/>
                <a:ea typeface="Calibri"/>
                <a:cs typeface="Calibri"/>
                <a:sym typeface="Calibri"/>
              </a:rPr>
              <a:t>and </a:t>
            </a:r>
            <a:r>
              <a:rPr b="0" i="0" lang="en-US" sz="1400" u="none" cap="none" strike="noStrike">
                <a:solidFill>
                  <a:srgbClr val="000000"/>
                </a:solidFill>
                <a:latin typeface="Courier New"/>
                <a:ea typeface="Courier New"/>
                <a:cs typeface="Courier New"/>
                <a:sym typeface="Courier New"/>
              </a:rPr>
              <a:t>string </a:t>
            </a:r>
            <a:r>
              <a:rPr b="0" i="0" lang="en-US" sz="1400" u="none" cap="none" strike="noStrike">
                <a:solidFill>
                  <a:srgbClr val="000000"/>
                </a:solidFill>
                <a:latin typeface="Calibri"/>
                <a:ea typeface="Calibri"/>
                <a:cs typeface="Calibri"/>
                <a:sym typeface="Calibri"/>
              </a:rPr>
              <a:t>data types as the two parameters.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int </a:t>
            </a:r>
            <a:r>
              <a:rPr b="0" i="0" lang="en-US" sz="1400" u="none" cap="none" strike="noStrike">
                <a:solidFill>
                  <a:srgbClr val="000000"/>
                </a:solidFill>
                <a:latin typeface="Calibri"/>
                <a:ea typeface="Calibri"/>
                <a:cs typeface="Calibri"/>
                <a:sym typeface="Calibri"/>
              </a:rPr>
              <a:t>data type indicates the keys and the </a:t>
            </a:r>
            <a:r>
              <a:rPr b="0" i="0" lang="en-US" sz="1400" u="none" cap="none" strike="noStrike">
                <a:solidFill>
                  <a:srgbClr val="000000"/>
                </a:solidFill>
                <a:latin typeface="Courier New"/>
                <a:ea typeface="Courier New"/>
                <a:cs typeface="Courier New"/>
                <a:sym typeface="Courier New"/>
              </a:rPr>
              <a:t>string </a:t>
            </a:r>
            <a:r>
              <a:rPr b="0" i="0" lang="en-US" sz="1400" u="none" cap="none" strike="noStrike">
                <a:solidFill>
                  <a:srgbClr val="000000"/>
                </a:solidFill>
                <a:latin typeface="Calibri"/>
                <a:ea typeface="Calibri"/>
                <a:cs typeface="Calibri"/>
                <a:sym typeface="Calibri"/>
              </a:rPr>
              <a:t>data type indicates values.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Add() </a:t>
            </a:r>
            <a:r>
              <a:rPr b="0" i="0" lang="en-US" sz="1400" u="none" cap="none" strike="noStrike">
                <a:solidFill>
                  <a:srgbClr val="000000"/>
                </a:solidFill>
                <a:latin typeface="Calibri"/>
                <a:ea typeface="Calibri"/>
                <a:cs typeface="Calibri"/>
                <a:sym typeface="Calibri"/>
              </a:rPr>
              <a:t>method inserts keys and values into the instance of the </a:t>
            </a:r>
            <a:r>
              <a:rPr b="0" i="0" lang="en-US" sz="1400" u="none" cap="none" strike="noStrike">
                <a:solidFill>
                  <a:srgbClr val="000000"/>
                </a:solidFill>
                <a:latin typeface="Courier New"/>
                <a:ea typeface="Courier New"/>
                <a:cs typeface="Courier New"/>
                <a:sym typeface="Courier New"/>
              </a:rPr>
              <a:t>Dictionary </a:t>
            </a:r>
            <a:r>
              <a:rPr b="0" i="0" lang="en-US" sz="1400" u="none" cap="none" strike="noStrike">
                <a:solidFill>
                  <a:srgbClr val="000000"/>
                </a:solidFill>
                <a:latin typeface="Calibri"/>
                <a:ea typeface="Calibri"/>
                <a:cs typeface="Calibri"/>
                <a:sym typeface="Calibri"/>
              </a:rPr>
              <a:t>class.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Keys </a:t>
            </a:r>
            <a:r>
              <a:rPr b="0" i="0" lang="en-US" sz="1400" u="none" cap="none" strike="noStrike">
                <a:solidFill>
                  <a:srgbClr val="000000"/>
                </a:solidFill>
                <a:latin typeface="Calibri"/>
                <a:ea typeface="Calibri"/>
                <a:cs typeface="Calibri"/>
                <a:sym typeface="Calibri"/>
              </a:rPr>
              <a:t>property provides the number of keys to the instance of the </a:t>
            </a:r>
            <a:r>
              <a:rPr b="0" i="0" lang="en-US" sz="1400" u="none" cap="none" strike="noStrike">
                <a:solidFill>
                  <a:srgbClr val="000000"/>
                </a:solidFill>
                <a:latin typeface="Courier New"/>
                <a:ea typeface="Courier New"/>
                <a:cs typeface="Courier New"/>
                <a:sym typeface="Courier New"/>
              </a:rPr>
              <a:t>ICollection </a:t>
            </a:r>
            <a:r>
              <a:rPr b="0" i="0" lang="en-US" sz="1400" u="none" cap="none" strike="noStrike">
                <a:solidFill>
                  <a:srgbClr val="000000"/>
                </a:solidFill>
                <a:latin typeface="Calibri"/>
                <a:ea typeface="Calibri"/>
                <a:cs typeface="Calibri"/>
                <a:sym typeface="Calibri"/>
              </a:rPr>
              <a:t>interface.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ICollection </a:t>
            </a:r>
            <a:r>
              <a:rPr b="0" i="0" lang="en-US" sz="1400" u="none" cap="none" strike="noStrike">
                <a:solidFill>
                  <a:srgbClr val="000000"/>
                </a:solidFill>
                <a:latin typeface="Calibri"/>
                <a:ea typeface="Calibri"/>
                <a:cs typeface="Calibri"/>
                <a:sym typeface="Calibri"/>
              </a:rPr>
              <a:t>interface defines the size and synchronization methods to manipulate the specified generic collection. </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Remove() </a:t>
            </a:r>
            <a:r>
              <a:rPr b="0" i="0" lang="en-US" sz="1400" u="none" cap="none" strike="noStrike">
                <a:solidFill>
                  <a:srgbClr val="000000"/>
                </a:solidFill>
                <a:latin typeface="Calibri"/>
                <a:ea typeface="Calibri"/>
                <a:cs typeface="Calibri"/>
                <a:sym typeface="Calibri"/>
              </a:rPr>
              <a:t>method removes the value </a:t>
            </a:r>
            <a:r>
              <a:rPr b="0" i="0" lang="en-US" sz="1400" u="none" cap="none" strike="noStrike">
                <a:solidFill>
                  <a:srgbClr val="000000"/>
                </a:solidFill>
                <a:latin typeface="Courier New"/>
                <a:ea typeface="Courier New"/>
                <a:cs typeface="Courier New"/>
                <a:sym typeface="Courier New"/>
              </a:rPr>
              <a:t>Memory </a:t>
            </a:r>
            <a:r>
              <a:rPr b="0" i="0" lang="en-US" sz="1400" u="none" cap="none" strike="noStrike">
                <a:solidFill>
                  <a:srgbClr val="000000"/>
                </a:solidFill>
                <a:latin typeface="Calibri"/>
                <a:ea typeface="Calibri"/>
                <a:cs typeface="Calibri"/>
                <a:sym typeface="Calibri"/>
              </a:rPr>
              <a:t>by specifying the key associated with it, which is </a:t>
            </a:r>
            <a:r>
              <a:rPr b="0" i="0" lang="en-US" sz="1400" u="none" cap="none" strike="noStrike">
                <a:solidFill>
                  <a:srgbClr val="000000"/>
                </a:solidFill>
                <a:latin typeface="Courier New"/>
                <a:ea typeface="Courier New"/>
                <a:cs typeface="Courier New"/>
                <a:sym typeface="Courier New"/>
              </a:rPr>
              <a:t>65</a:t>
            </a:r>
            <a:r>
              <a:rPr b="0" i="0" lang="en-US" sz="1400" u="none" cap="none" strike="noStrike">
                <a:solidFill>
                  <a:srgbClr val="000000"/>
                </a:solidFill>
                <a:latin typeface="Calibri"/>
                <a:ea typeface="Calibri"/>
                <a:cs typeface="Calibri"/>
                <a:sym typeface="Calibri"/>
              </a:rPr>
              <a:t>.</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ContainsValue() </a:t>
            </a:r>
            <a:r>
              <a:rPr b="0" i="0" lang="en-US" sz="1400" u="none" cap="none" strike="noStrike">
                <a:solidFill>
                  <a:srgbClr val="000000"/>
                </a:solidFill>
                <a:latin typeface="Calibri"/>
                <a:ea typeface="Calibri"/>
                <a:cs typeface="Calibri"/>
                <a:sym typeface="Calibri"/>
              </a:rPr>
              <a:t>method checks whether the value </a:t>
            </a:r>
            <a:r>
              <a:rPr b="0" i="0" lang="en-US" sz="1400" u="none" cap="none" strike="noStrike">
                <a:solidFill>
                  <a:srgbClr val="000000"/>
                </a:solidFill>
                <a:latin typeface="Courier New"/>
                <a:ea typeface="Courier New"/>
                <a:cs typeface="Courier New"/>
                <a:sym typeface="Courier New"/>
              </a:rPr>
              <a:t>Memory </a:t>
            </a:r>
            <a:r>
              <a:rPr b="0" i="0" lang="en-US" sz="1400" u="none" cap="none" strike="noStrike">
                <a:solidFill>
                  <a:srgbClr val="000000"/>
                </a:solidFill>
                <a:latin typeface="Calibri"/>
                <a:ea typeface="Calibri"/>
                <a:cs typeface="Calibri"/>
                <a:sym typeface="Calibri"/>
              </a:rPr>
              <a:t>is present in the collection and displays the appropriate message.</a:t>
            </a:r>
            <a:endParaRPr b="0" i="0" sz="1400" u="none" cap="none" strike="noStrike">
              <a:solidFill>
                <a:srgbClr val="000000"/>
              </a:solidFill>
              <a:latin typeface="Arial"/>
              <a:ea typeface="Arial"/>
              <a:cs typeface="Arial"/>
              <a:sym typeface="Arial"/>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Original values stored in the collection</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Keys Values</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25 Hard Disk</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30 Processor</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15 MotherBoard</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65 Memory</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Value Memory deleted successfully</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Values stored after removing element</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Keys Values</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25 Hard Disk</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30 Processor</a:t>
            </a:r>
            <a:endParaRPr/>
          </a:p>
          <a:p>
            <a:pPr indent="0" lvl="0" marL="0" marR="0" rtl="0" algn="l">
              <a:lnSpc>
                <a:spcPct val="70000"/>
              </a:lnSpc>
              <a:spcBef>
                <a:spcPts val="50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15 MotherBoard</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710" name="Google Shape;710;p61"/>
          <p:cNvSpPr txBox="1"/>
          <p:nvPr/>
        </p:nvSpPr>
        <p:spPr>
          <a:xfrm>
            <a:off x="1828800" y="34290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2"/>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5-6</a:t>
            </a:r>
            <a:endParaRPr/>
          </a:p>
        </p:txBody>
      </p:sp>
      <p:sp>
        <p:nvSpPr>
          <p:cNvPr id="716" name="Google Shape;716;p62"/>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17" name="Google Shape;717;p62"/>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18" name="Google Shape;718;p62"/>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19" name="Google Shape;719;p62"/>
          <p:cNvSpPr/>
          <p:nvPr/>
        </p:nvSpPr>
        <p:spPr>
          <a:xfrm>
            <a:off x="1752600" y="758826"/>
            <a:ext cx="8915400" cy="48037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The following code demonstrates the use of methods in </a:t>
            </a:r>
            <a:r>
              <a:rPr b="0" i="0" lang="en-US" sz="1800" u="none" cap="none" strike="noStrike">
                <a:solidFill>
                  <a:srgbClr val="000000"/>
                </a:solidFill>
                <a:latin typeface="Courier New"/>
                <a:ea typeface="Courier New"/>
                <a:cs typeface="Courier New"/>
                <a:sym typeface="Courier New"/>
              </a:rPr>
              <a:t>Dictionary </a:t>
            </a:r>
            <a:r>
              <a:rPr b="0" i="0" lang="en-US" sz="1800" u="none" cap="none" strike="noStrike">
                <a:solidFill>
                  <a:srgbClr val="000000"/>
                </a:solidFill>
                <a:latin typeface="Calibri"/>
                <a:ea typeface="Calibri"/>
                <a:cs typeface="Calibri"/>
                <a:sym typeface="Calibri"/>
              </a:rPr>
              <a:t>generic class:</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285750" lvl="1" marL="342900" marR="0" rtl="0" algn="l">
              <a:lnSpc>
                <a:spcPct val="90000"/>
              </a:lnSpc>
              <a:spcBef>
                <a:spcPts val="1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
        <p:nvSpPr>
          <p:cNvPr id="720" name="Google Shape;720;p62"/>
          <p:cNvSpPr txBox="1"/>
          <p:nvPr/>
        </p:nvSpPr>
        <p:spPr>
          <a:xfrm>
            <a:off x="3581400" y="1371600"/>
            <a:ext cx="6400800" cy="47244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454"/>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a:t>
            </a:r>
            <a:endParaRPr/>
          </a:p>
          <a:p>
            <a:pPr indent="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System.Collections;</a:t>
            </a:r>
            <a:endParaRPr/>
          </a:p>
          <a:p>
            <a:pPr indent="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using System.Collections.Generic;</a:t>
            </a:r>
            <a:endParaRPr/>
          </a:p>
          <a:p>
            <a:pPr indent="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class Car</a:t>
            </a:r>
            <a:endParaRPr/>
          </a:p>
          <a:p>
            <a:pPr indent="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6286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static void Main(string[] args) </a:t>
            </a:r>
            <a:endParaRPr/>
          </a:p>
          <a:p>
            <a:pPr indent="6286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Dictionary&lt;int, string&gt; objDictionary = new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Dictionary&lt;int,string&gt;();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objDictionary.Add(201, "Gear Box");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objDictionary.Add(220, "Oil Filter");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objDictionary.Add(330, "Engine");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objDictionary.Add(305, "Radiator");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objDictionary.Add(303, "Steering");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Console.WriteLine("Dictionary class contains values </a:t>
            </a:r>
            <a:endParaRPr/>
          </a:p>
          <a:p>
            <a:pPr indent="971550" lvl="0" marL="0" marR="0" rtl="0" algn="l">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of type");</a:t>
            </a:r>
            <a:endParaRPr/>
          </a:p>
          <a:p>
            <a:pPr indent="971550" lvl="0" marL="0" marR="0" rtl="0" algn="l">
              <a:lnSpc>
                <a:spcPct val="70000"/>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Console.WriteLine(objDictionary.GetType());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Console.WriteLine("Keys \t\t Values");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Console.WriteLine("__________________________");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IDictionaryEnumerator objDictionayEnumerator =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objDictionary.GetEnumerator();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while (objDictionayEnumerator.MoveNext ())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Console.WriteLine(objDictionayEnumerator.Key.ToString()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"\t\t"+ objDictionayEnumerator.Value); </a:t>
            </a:r>
            <a:endParaRPr/>
          </a:p>
          <a:p>
            <a:pPr indent="9715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 </a:t>
            </a:r>
            <a:endParaRPr/>
          </a:p>
          <a:p>
            <a:pPr indent="628650" lvl="0" marL="0" marR="0" rtl="0" algn="l">
              <a:lnSpc>
                <a:spcPct val="100454"/>
              </a:lnSpc>
              <a:spcBef>
                <a:spcPts val="20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a:p>
          <a:p>
            <a:pPr indent="0" lvl="0" marL="0" marR="0" rtl="0" algn="l">
              <a:lnSpc>
                <a:spcPct val="115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971550" lvl="0" marL="0" marR="0" rtl="0" algn="l">
              <a:lnSpc>
                <a:spcPct val="138125"/>
              </a:lnSpc>
              <a:spcBef>
                <a:spcPts val="120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0" lvl="0" marL="0" marR="0" rtl="0" algn="l">
              <a:lnSpc>
                <a:spcPct val="70000"/>
              </a:lnSpc>
              <a:spcBef>
                <a:spcPts val="40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21" name="Google Shape;721;p62"/>
          <p:cNvSpPr txBox="1"/>
          <p:nvPr/>
        </p:nvSpPr>
        <p:spPr>
          <a:xfrm>
            <a:off x="2057400" y="1371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63"/>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Dictionary</a:t>
            </a:r>
            <a:r>
              <a:rPr lang="en-US">
                <a:latin typeface="Calibri"/>
                <a:ea typeface="Calibri"/>
                <a:cs typeface="Calibri"/>
                <a:sym typeface="Calibri"/>
              </a:rPr>
              <a:t>Generic Class 6-6</a:t>
            </a:r>
            <a:endParaRPr/>
          </a:p>
        </p:txBody>
      </p:sp>
      <p:sp>
        <p:nvSpPr>
          <p:cNvPr id="727" name="Google Shape;727;p63"/>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28" name="Google Shape;728;p63"/>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29" name="Google Shape;729;p63"/>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30" name="Google Shape;730;p63"/>
          <p:cNvSpPr/>
          <p:nvPr/>
        </p:nvSpPr>
        <p:spPr>
          <a:xfrm>
            <a:off x="1752600" y="758826"/>
            <a:ext cx="8915400" cy="48037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The </a:t>
            </a:r>
            <a:r>
              <a:rPr b="0" i="0" lang="en-US" sz="2000" u="none" cap="none" strike="noStrike">
                <a:solidFill>
                  <a:srgbClr val="000000"/>
                </a:solidFill>
                <a:latin typeface="Courier New"/>
                <a:ea typeface="Courier New"/>
                <a:cs typeface="Courier New"/>
                <a:sym typeface="Courier New"/>
              </a:rPr>
              <a:t>Add() </a:t>
            </a:r>
            <a:r>
              <a:rPr b="0" i="0" lang="en-US" sz="2000" u="none" cap="none" strike="noStrike">
                <a:solidFill>
                  <a:srgbClr val="000000"/>
                </a:solidFill>
                <a:latin typeface="Calibri"/>
                <a:ea typeface="Calibri"/>
                <a:cs typeface="Calibri"/>
                <a:sym typeface="Calibri"/>
              </a:rPr>
              <a:t>method inserts values into the list.</a:t>
            </a:r>
            <a:endParaRPr/>
          </a:p>
          <a:p>
            <a:pPr indent="-285750" lvl="1" marL="742950" marR="0" rtl="0" algn="l">
              <a:lnSpc>
                <a:spcPct val="90000"/>
              </a:lnSpc>
              <a:spcBef>
                <a:spcPts val="400"/>
              </a:spcBef>
              <a:spcAft>
                <a:spcPts val="0"/>
              </a:spcAft>
              <a:buClr>
                <a:srgbClr val="006666"/>
              </a:buClr>
              <a:buSzPts val="1000"/>
              <a:buFont typeface="Noto Sans Symbols"/>
              <a:buChar char="🞛"/>
            </a:pPr>
            <a:r>
              <a:rPr b="0" i="0" lang="en-US" sz="2000" u="none" cap="none" strike="noStrike">
                <a:solidFill>
                  <a:srgbClr val="000000"/>
                </a:solidFill>
                <a:latin typeface="Calibri"/>
                <a:ea typeface="Calibri"/>
                <a:cs typeface="Calibri"/>
                <a:sym typeface="Calibri"/>
              </a:rPr>
              <a:t> The </a:t>
            </a:r>
            <a:r>
              <a:rPr b="0" i="0" lang="en-US" sz="2000" u="none" cap="none" strike="noStrike">
                <a:solidFill>
                  <a:srgbClr val="000000"/>
                </a:solidFill>
                <a:latin typeface="Courier New"/>
                <a:ea typeface="Courier New"/>
                <a:cs typeface="Courier New"/>
                <a:sym typeface="Courier New"/>
              </a:rPr>
              <a:t>GetType() </a:t>
            </a:r>
            <a:r>
              <a:rPr b="0" i="0" lang="en-US" sz="2000" u="none" cap="none" strike="noStrike">
                <a:solidFill>
                  <a:srgbClr val="000000"/>
                </a:solidFill>
                <a:latin typeface="Calibri"/>
                <a:ea typeface="Calibri"/>
                <a:cs typeface="Calibri"/>
                <a:sym typeface="Calibri"/>
              </a:rPr>
              <a:t>method returns the type of the object.</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rgbClr val="000000"/>
                </a:solidFill>
                <a:latin typeface="Calibri"/>
                <a:ea typeface="Calibri"/>
                <a:cs typeface="Calibri"/>
                <a:sym typeface="Calibri"/>
              </a:rPr>
              <a:t>The following figure displays the use of </a:t>
            </a:r>
            <a:r>
              <a:rPr b="0" i="0" lang="en-US" sz="2000" u="none" cap="none" strike="noStrike">
                <a:solidFill>
                  <a:srgbClr val="000000"/>
                </a:solidFill>
                <a:latin typeface="Arial"/>
                <a:ea typeface="Arial"/>
                <a:cs typeface="Arial"/>
                <a:sym typeface="Arial"/>
              </a:rPr>
              <a:t>Dictionary</a:t>
            </a:r>
            <a:r>
              <a:rPr b="0" i="0" lang="en-US" sz="2000" u="none" cap="none" strike="noStrike">
                <a:solidFill>
                  <a:srgbClr val="000000"/>
                </a:solidFill>
                <a:latin typeface="Calibri"/>
                <a:ea typeface="Calibri"/>
                <a:cs typeface="Calibri"/>
                <a:sym typeface="Calibri"/>
              </a:rPr>
              <a:t> generic class:</a:t>
            </a:r>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1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pic>
        <p:nvPicPr>
          <p:cNvPr descr="Capture1230.PNG" id="731" name="Google Shape;731;p63"/>
          <p:cNvPicPr preferRelativeResize="0"/>
          <p:nvPr/>
        </p:nvPicPr>
        <p:blipFill rotWithShape="1">
          <a:blip r:embed="rId3">
            <a:alphaModFix/>
          </a:blip>
          <a:srcRect b="0" l="0" r="0" t="0"/>
          <a:stretch/>
        </p:blipFill>
        <p:spPr>
          <a:xfrm>
            <a:off x="2438400" y="2286000"/>
            <a:ext cx="6400800" cy="2895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4"/>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Collection Initializers 1-2</a:t>
            </a:r>
            <a:endParaRPr/>
          </a:p>
        </p:txBody>
      </p:sp>
      <p:sp>
        <p:nvSpPr>
          <p:cNvPr id="737" name="Google Shape;737;p64"/>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38" name="Google Shape;738;p64"/>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39" name="Google Shape;739;p64"/>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40" name="Google Shape;740;p64"/>
          <p:cNvSpPr/>
          <p:nvPr/>
        </p:nvSpPr>
        <p:spPr>
          <a:xfrm>
            <a:off x="1752600" y="758826"/>
            <a:ext cx="86868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Collection initializers allow adding elements to the collection classes of the </a:t>
            </a:r>
            <a:r>
              <a:rPr b="0" i="0" lang="en-US" sz="1600" u="none" cap="none" strike="noStrike">
                <a:solidFill>
                  <a:srgbClr val="000000"/>
                </a:solidFill>
                <a:latin typeface="Courier New"/>
                <a:ea typeface="Courier New"/>
                <a:cs typeface="Courier New"/>
                <a:sym typeface="Courier New"/>
              </a:rPr>
              <a:t>System.Collections</a:t>
            </a:r>
            <a:r>
              <a:rPr b="0" i="0" lang="en-US" sz="1600" u="none" cap="none" strike="noStrike">
                <a:solidFill>
                  <a:srgbClr val="000000"/>
                </a:solidFill>
                <a:latin typeface="Calibri"/>
                <a:ea typeface="Calibri"/>
                <a:cs typeface="Calibri"/>
                <a:sym typeface="Calibri"/>
              </a:rPr>
              <a:t> and </a:t>
            </a:r>
            <a:r>
              <a:rPr b="0" i="0" lang="en-US" sz="1600" u="none" cap="none" strike="noStrike">
                <a:solidFill>
                  <a:srgbClr val="000000"/>
                </a:solidFill>
                <a:latin typeface="Courier New"/>
                <a:ea typeface="Courier New"/>
                <a:cs typeface="Courier New"/>
                <a:sym typeface="Courier New"/>
              </a:rPr>
              <a:t>System.Collections.Generic</a:t>
            </a:r>
            <a:r>
              <a:rPr b="0" i="0" lang="en-US" sz="1600" u="none" cap="none" strike="noStrike">
                <a:solidFill>
                  <a:srgbClr val="000000"/>
                </a:solidFill>
                <a:latin typeface="Calibri"/>
                <a:ea typeface="Calibri"/>
                <a:cs typeface="Calibri"/>
                <a:sym typeface="Calibri"/>
              </a:rPr>
              <a:t> namespaces that implements the </a:t>
            </a:r>
            <a:r>
              <a:rPr b="0" i="0" lang="en-US" sz="1600" u="none" cap="none" strike="noStrike">
                <a:solidFill>
                  <a:srgbClr val="000000"/>
                </a:solidFill>
                <a:latin typeface="Courier New"/>
                <a:ea typeface="Courier New"/>
                <a:cs typeface="Courier New"/>
                <a:sym typeface="Courier New"/>
              </a:rPr>
              <a:t>Ienumerable </a:t>
            </a:r>
            <a:r>
              <a:rPr b="0" i="0" lang="en-US" sz="1600" u="none" cap="none" strike="noStrike">
                <a:solidFill>
                  <a:srgbClr val="000000"/>
                </a:solidFill>
                <a:latin typeface="Calibri"/>
                <a:ea typeface="Calibri"/>
                <a:cs typeface="Calibri"/>
                <a:sym typeface="Calibri"/>
              </a:rPr>
              <a:t>interface using element initializers. </a:t>
            </a:r>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a:t>
            </a:r>
            <a:r>
              <a:rPr b="0" i="0" lang="en-US" sz="1600" u="none" cap="none" strike="noStrike">
                <a:solidFill>
                  <a:schemeClr val="dk1"/>
                </a:solidFill>
                <a:latin typeface="Calibri"/>
                <a:ea typeface="Calibri"/>
                <a:cs typeface="Calibri"/>
                <a:sym typeface="Calibri"/>
              </a:rPr>
              <a:t>he element initializers can be a simple value, an expression, or an object initializer. </a:t>
            </a:r>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When a programmer uses collection initializer, the programmer is not required to provide multiple </a:t>
            </a:r>
            <a:r>
              <a:rPr b="0" i="0" lang="en-US" sz="1600" u="none" cap="none" strike="noStrike">
                <a:solidFill>
                  <a:srgbClr val="000000"/>
                </a:solidFill>
                <a:latin typeface="Courier New"/>
                <a:ea typeface="Courier New"/>
                <a:cs typeface="Courier New"/>
                <a:sym typeface="Courier New"/>
              </a:rPr>
              <a:t>Add()</a:t>
            </a:r>
            <a:r>
              <a:rPr b="0" i="0" lang="en-US" sz="1600" u="none" cap="none" strike="noStrike">
                <a:solidFill>
                  <a:schemeClr val="dk1"/>
                </a:solidFill>
                <a:latin typeface="Calibri"/>
                <a:ea typeface="Calibri"/>
                <a:cs typeface="Calibri"/>
                <a:sym typeface="Calibri"/>
              </a:rPr>
              <a:t> methods to add elements to the collection, making the code concise. It is the responsibility of the compiler to provide the </a:t>
            </a:r>
            <a:r>
              <a:rPr b="0" i="0" lang="en-US" sz="1600" u="none" cap="none" strike="noStrike">
                <a:solidFill>
                  <a:schemeClr val="dk1"/>
                </a:solidFill>
                <a:latin typeface="Courier New"/>
                <a:ea typeface="Courier New"/>
                <a:cs typeface="Courier New"/>
                <a:sym typeface="Courier New"/>
              </a:rPr>
              <a:t>Add()</a:t>
            </a:r>
            <a:r>
              <a:rPr b="0" i="0" lang="en-US" sz="1600" u="none" cap="none" strike="noStrike">
                <a:solidFill>
                  <a:schemeClr val="dk1"/>
                </a:solidFill>
                <a:latin typeface="Calibri"/>
                <a:ea typeface="Calibri"/>
                <a:cs typeface="Calibri"/>
                <a:sym typeface="Calibri"/>
              </a:rPr>
              <a:t>methods when the program is compiled. </a:t>
            </a:r>
            <a:endParaRPr/>
          </a:p>
          <a:p>
            <a:pPr indent="-342900" lvl="1"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rgbClr val="000000"/>
                </a:solidFill>
                <a:latin typeface="Calibri"/>
                <a:ea typeface="Calibri"/>
                <a:cs typeface="Calibri"/>
                <a:sym typeface="Calibri"/>
              </a:rPr>
              <a:t>The following code uses a collection initializer to initialize an </a:t>
            </a:r>
            <a:r>
              <a:rPr b="0" i="0" lang="en-US" sz="1600" u="none" cap="none" strike="noStrike">
                <a:solidFill>
                  <a:schemeClr val="dk1"/>
                </a:solidFill>
                <a:latin typeface="Courier New"/>
                <a:ea typeface="Courier New"/>
                <a:cs typeface="Courier New"/>
                <a:sym typeface="Courier New"/>
              </a:rPr>
              <a:t>ArrayList </a:t>
            </a:r>
            <a:r>
              <a:rPr b="0" i="0" lang="en-US" sz="1600" u="none" cap="none" strike="noStrike">
                <a:solidFill>
                  <a:srgbClr val="000000"/>
                </a:solidFill>
                <a:latin typeface="Calibri"/>
                <a:ea typeface="Calibri"/>
                <a:cs typeface="Calibri"/>
                <a:sym typeface="Calibri"/>
              </a:rPr>
              <a:t>with integers:</a:t>
            </a:r>
            <a:endParaRPr b="0" i="0" sz="1600" u="none" cap="none" strike="noStrike">
              <a:solidFill>
                <a:schemeClr val="dk1"/>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1</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2</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18</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4</a:t>
            </a:r>
            <a:endParaRPr/>
          </a:p>
          <a:p>
            <a:pPr indent="0" lvl="0" marL="0" marR="0" rtl="0" algn="l">
              <a:lnSpc>
                <a:spcPct val="70000"/>
              </a:lnSpc>
              <a:spcBef>
                <a:spcPts val="700"/>
              </a:spcBef>
              <a:spcAft>
                <a:spcPts val="0"/>
              </a:spcAft>
              <a:buClr>
                <a:schemeClr val="dk1"/>
              </a:buClr>
              <a:buSzPts val="1400"/>
              <a:buFont typeface="Noto Sans Symbols"/>
              <a:buNone/>
            </a:pPr>
            <a:r>
              <a:rPr b="0" i="0" lang="en-US" sz="1400" u="none" cap="none" strike="noStrike">
                <a:solidFill>
                  <a:schemeClr val="dk1"/>
                </a:solidFill>
                <a:latin typeface="Courier New"/>
                <a:ea typeface="Courier New"/>
                <a:cs typeface="Courier New"/>
                <a:sym typeface="Courier New"/>
              </a:rPr>
              <a:t>              5</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Calibri"/>
              <a:ea typeface="Calibri"/>
              <a:cs typeface="Calibri"/>
              <a:sym typeface="Calibri"/>
            </a:endParaRPr>
          </a:p>
          <a:p>
            <a:pPr indent="-279400" lvl="1" marL="342900" marR="0" rtl="0" algn="l">
              <a:lnSpc>
                <a:spcPct val="90000"/>
              </a:lnSpc>
              <a:spcBef>
                <a:spcPts val="1400"/>
              </a:spcBef>
              <a:spcAft>
                <a:spcPts val="0"/>
              </a:spcAft>
              <a:buClr>
                <a:srgbClr val="004E4C"/>
              </a:buClr>
              <a:buSzPts val="1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741" name="Google Shape;741;p64"/>
          <p:cNvSpPr txBox="1"/>
          <p:nvPr/>
        </p:nvSpPr>
        <p:spPr>
          <a:xfrm>
            <a:off x="3505200" y="2743200"/>
            <a:ext cx="6781800" cy="22098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using System;</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using System.Collections;</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class Car</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nsolas"/>
                <a:ea typeface="Consolas"/>
                <a:cs typeface="Consolas"/>
                <a:sym typeface="Consolas"/>
              </a:rPr>
              <a:t>{</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static void Main (string [] args)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ArrayList nums=new ArrayList{1,2,3*6,4,5};</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foreach (int num in nums)</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Console.WriteLine("{0}", num);</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 }</a:t>
            </a:r>
            <a:endParaRPr b="0" i="0" sz="1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Noto Sans Symbols"/>
              <a:buNone/>
            </a:pPr>
            <a:r>
              <a:rPr b="0" i="0" lang="en-US" sz="1000" u="none" cap="none" strike="noStrike">
                <a:solidFill>
                  <a:srgbClr val="000000"/>
                </a:solidFill>
                <a:latin typeface="Courier New"/>
                <a:ea typeface="Courier New"/>
                <a:cs typeface="Courier New"/>
                <a:sym typeface="Courier New"/>
              </a:rPr>
              <a:t>}</a:t>
            </a:r>
            <a:endParaRPr b="0" i="0" sz="800" u="none" cap="none" strike="noStrike">
              <a:solidFill>
                <a:schemeClr val="dk1"/>
              </a:solidFill>
              <a:latin typeface="Courier New"/>
              <a:ea typeface="Courier New"/>
              <a:cs typeface="Courier New"/>
              <a:sym typeface="Courier New"/>
            </a:endParaRPr>
          </a:p>
        </p:txBody>
      </p:sp>
      <p:sp>
        <p:nvSpPr>
          <p:cNvPr id="742" name="Google Shape;742;p64"/>
          <p:cNvSpPr txBox="1"/>
          <p:nvPr/>
        </p:nvSpPr>
        <p:spPr>
          <a:xfrm>
            <a:off x="1828800" y="27432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743" name="Google Shape;743;p64"/>
          <p:cNvSpPr txBox="1"/>
          <p:nvPr/>
        </p:nvSpPr>
        <p:spPr>
          <a:xfrm>
            <a:off x="1828800" y="49371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5"/>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ourier New"/>
                <a:ea typeface="Courier New"/>
                <a:cs typeface="Courier New"/>
                <a:sym typeface="Courier New"/>
              </a:rPr>
              <a:t> </a:t>
            </a:r>
            <a:r>
              <a:rPr lang="en-US">
                <a:latin typeface="Calibri"/>
                <a:ea typeface="Calibri"/>
                <a:cs typeface="Calibri"/>
                <a:sym typeface="Calibri"/>
              </a:rPr>
              <a:t>Collection Initializers 2-2</a:t>
            </a:r>
            <a:endParaRPr/>
          </a:p>
        </p:txBody>
      </p:sp>
      <p:sp>
        <p:nvSpPr>
          <p:cNvPr id="749" name="Google Shape;749;p65"/>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50" name="Google Shape;750;p65"/>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51" name="Google Shape;751;p65"/>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52" name="Google Shape;752;p65"/>
          <p:cNvSpPr/>
          <p:nvPr/>
        </p:nvSpPr>
        <p:spPr>
          <a:xfrm>
            <a:off x="1752600" y="762000"/>
            <a:ext cx="8915400" cy="5791200"/>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Main()</a:t>
            </a:r>
            <a:r>
              <a:rPr b="0" i="0" lang="en-US" sz="1400" u="none" cap="none" strike="noStrike">
                <a:solidFill>
                  <a:srgbClr val="000000"/>
                </a:solidFill>
                <a:latin typeface="Calibri"/>
                <a:ea typeface="Calibri"/>
                <a:cs typeface="Calibri"/>
                <a:sym typeface="Calibri"/>
              </a:rPr>
              <a:t> method uses collection initializer to create an </a:t>
            </a:r>
            <a:r>
              <a:rPr b="0" i="0" lang="en-US" sz="1400" u="none" cap="none" strike="noStrike">
                <a:solidFill>
                  <a:srgbClr val="000000"/>
                </a:solidFill>
                <a:latin typeface="Courier New"/>
                <a:ea typeface="Courier New"/>
                <a:cs typeface="Courier New"/>
                <a:sym typeface="Courier New"/>
              </a:rPr>
              <a:t>ArrayList</a:t>
            </a:r>
            <a:r>
              <a:rPr b="0" i="0" lang="en-US" sz="1400" u="none" cap="none" strike="noStrike">
                <a:solidFill>
                  <a:srgbClr val="000000"/>
                </a:solidFill>
                <a:latin typeface="Calibri"/>
                <a:ea typeface="Calibri"/>
                <a:cs typeface="Calibri"/>
                <a:sym typeface="Calibri"/>
              </a:rPr>
              <a:t> object initialized with integer values and expressions that evaluates to integer values.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As collection often contains objects, collection initializers accept object initializers to initialize a collection.</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following code shows a collection initializer that initializes a generic </a:t>
            </a:r>
            <a:r>
              <a:rPr b="0" i="0" lang="en-US" sz="1400" u="none" cap="none" strike="noStrike">
                <a:solidFill>
                  <a:srgbClr val="000000"/>
                </a:solidFill>
                <a:latin typeface="Courier New"/>
                <a:ea typeface="Courier New"/>
                <a:cs typeface="Courier New"/>
                <a:sym typeface="Courier New"/>
              </a:rPr>
              <a:t>Dictionary</a:t>
            </a:r>
            <a:r>
              <a:rPr b="0" i="0" lang="en-US" sz="1400" u="none" cap="none" strike="noStrike">
                <a:solidFill>
                  <a:srgbClr val="000000"/>
                </a:solidFill>
                <a:latin typeface="Calibri"/>
                <a:ea typeface="Calibri"/>
                <a:cs typeface="Calibri"/>
                <a:sym typeface="Calibri"/>
              </a:rPr>
              <a:t> object with an integer keys and </a:t>
            </a:r>
            <a:r>
              <a:rPr b="0" i="0" lang="en-US" sz="1400" u="none" cap="none" strike="noStrike">
                <a:solidFill>
                  <a:srgbClr val="000000"/>
                </a:solidFill>
                <a:latin typeface="Courier New"/>
                <a:ea typeface="Courier New"/>
                <a:cs typeface="Courier New"/>
                <a:sym typeface="Courier New"/>
              </a:rPr>
              <a:t>Employee</a:t>
            </a:r>
            <a:r>
              <a:rPr b="0" i="0" lang="en-US" sz="1400" u="none" cap="none" strike="noStrike">
                <a:solidFill>
                  <a:srgbClr val="000000"/>
                </a:solidFill>
                <a:latin typeface="Calibri"/>
                <a:ea typeface="Calibri"/>
                <a:cs typeface="Calibri"/>
                <a:sym typeface="Calibri"/>
              </a:rPr>
              <a:t> objects: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1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a:p>
            <a:pPr indent="-342900" lvl="1"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rgbClr val="000000"/>
                </a:solidFill>
                <a:latin typeface="Calibri"/>
                <a:ea typeface="Calibri"/>
                <a:cs typeface="Calibri"/>
                <a:sym typeface="Calibri"/>
              </a:rPr>
              <a:t>In the code:</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Employee</a:t>
            </a:r>
            <a:r>
              <a:rPr b="0" i="0" lang="en-US" sz="1400" u="none" cap="none" strike="noStrike">
                <a:solidFill>
                  <a:srgbClr val="000000"/>
                </a:solidFill>
                <a:latin typeface="Calibri"/>
                <a:ea typeface="Calibri"/>
                <a:cs typeface="Calibri"/>
                <a:sym typeface="Calibri"/>
              </a:rPr>
              <a:t> class consists of two public properties: </a:t>
            </a:r>
            <a:r>
              <a:rPr b="0" i="0" lang="en-US" sz="1400" u="none" cap="none" strike="noStrike">
                <a:solidFill>
                  <a:srgbClr val="000000"/>
                </a:solidFill>
                <a:latin typeface="Courier New"/>
                <a:ea typeface="Courier New"/>
                <a:cs typeface="Courier New"/>
                <a:sym typeface="Courier New"/>
              </a:rPr>
              <a:t>Name</a:t>
            </a:r>
            <a:r>
              <a:rPr b="0" i="0" lang="en-US" sz="1400" u="none" cap="none" strike="noStrike">
                <a:solidFill>
                  <a:srgbClr val="000000"/>
                </a:solidFill>
                <a:latin typeface="Calibri"/>
                <a:ea typeface="Calibri"/>
                <a:cs typeface="Calibri"/>
                <a:sym typeface="Calibri"/>
              </a:rPr>
              <a:t> and </a:t>
            </a:r>
            <a:r>
              <a:rPr b="0" i="0" lang="en-US" sz="1400" u="none" cap="none" strike="noStrike">
                <a:solidFill>
                  <a:srgbClr val="000000"/>
                </a:solidFill>
                <a:latin typeface="Courier New"/>
                <a:ea typeface="Courier New"/>
                <a:cs typeface="Courier New"/>
                <a:sym typeface="Courier New"/>
              </a:rPr>
              <a:t>Designation</a:t>
            </a:r>
            <a:r>
              <a:rPr b="0" i="0" lang="en-US" sz="1400" u="none" cap="none" strike="noStrike">
                <a:solidFill>
                  <a:srgbClr val="000000"/>
                </a:solidFill>
                <a:latin typeface="Calibri"/>
                <a:ea typeface="Calibri"/>
                <a:cs typeface="Calibri"/>
                <a:sym typeface="Calibri"/>
              </a:rPr>
              <a:t>.</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The </a:t>
            </a:r>
            <a:r>
              <a:rPr b="0" i="0" lang="en-US" sz="1400" u="none" cap="none" strike="noStrike">
                <a:solidFill>
                  <a:srgbClr val="000000"/>
                </a:solidFill>
                <a:latin typeface="Courier New"/>
                <a:ea typeface="Courier New"/>
                <a:cs typeface="Courier New"/>
                <a:sym typeface="Courier New"/>
              </a:rPr>
              <a:t>Main()</a:t>
            </a:r>
            <a:r>
              <a:rPr b="0" i="0" lang="en-US" sz="1400" u="none" cap="none" strike="noStrike">
                <a:solidFill>
                  <a:srgbClr val="000000"/>
                </a:solidFill>
                <a:latin typeface="Calibri"/>
                <a:ea typeface="Calibri"/>
                <a:cs typeface="Calibri"/>
                <a:sym typeface="Calibri"/>
              </a:rPr>
              <a:t> method creates a </a:t>
            </a:r>
            <a:r>
              <a:rPr b="0" i="0" lang="en-US" sz="1400" u="none" cap="none" strike="noStrike">
                <a:solidFill>
                  <a:srgbClr val="000000"/>
                </a:solidFill>
                <a:latin typeface="Courier New"/>
                <a:ea typeface="Courier New"/>
                <a:cs typeface="Courier New"/>
                <a:sym typeface="Courier New"/>
              </a:rPr>
              <a:t>Dictionary&lt;int, Employee&gt;</a:t>
            </a:r>
            <a:r>
              <a:rPr b="0" i="0" lang="en-US" sz="1400" u="none" cap="none" strike="noStrike">
                <a:solidFill>
                  <a:srgbClr val="000000"/>
                </a:solidFill>
                <a:latin typeface="Calibri"/>
                <a:ea typeface="Calibri"/>
                <a:cs typeface="Calibri"/>
                <a:sym typeface="Calibri"/>
              </a:rPr>
              <a:t> object and encloses the collection initializers within a pair of braces.</a:t>
            </a:r>
            <a:endParaRPr/>
          </a:p>
          <a:p>
            <a:pPr indent="-285750" lvl="1" marL="742950" marR="0" rtl="0" algn="l">
              <a:lnSpc>
                <a:spcPct val="90000"/>
              </a:lnSpc>
              <a:spcBef>
                <a:spcPts val="280"/>
              </a:spcBef>
              <a:spcAft>
                <a:spcPts val="0"/>
              </a:spcAft>
              <a:buClr>
                <a:srgbClr val="006666"/>
              </a:buClr>
              <a:buSzPts val="700"/>
              <a:buFont typeface="Noto Sans Symbols"/>
              <a:buChar char="🞛"/>
            </a:pPr>
            <a:r>
              <a:rPr b="0" i="0" lang="en-US" sz="1400" u="none" cap="none" strike="noStrike">
                <a:solidFill>
                  <a:srgbClr val="000000"/>
                </a:solidFill>
                <a:latin typeface="Calibri"/>
                <a:ea typeface="Calibri"/>
                <a:cs typeface="Calibri"/>
                <a:sym typeface="Calibri"/>
              </a:rPr>
              <a:t>For each element, added to the collection, the innermost pair of braces encloses the object initializer of the </a:t>
            </a:r>
            <a:r>
              <a:rPr b="0" i="0" lang="en-US" sz="1400" u="none" cap="none" strike="noStrike">
                <a:solidFill>
                  <a:srgbClr val="000000"/>
                </a:solidFill>
                <a:latin typeface="Courier New"/>
                <a:ea typeface="Courier New"/>
                <a:cs typeface="Courier New"/>
                <a:sym typeface="Courier New"/>
              </a:rPr>
              <a:t>Employee</a:t>
            </a:r>
            <a:r>
              <a:rPr b="0" i="0" lang="en-US" sz="1400" u="none" cap="none" strike="noStrike">
                <a:solidFill>
                  <a:srgbClr val="000000"/>
                </a:solidFill>
                <a:latin typeface="Calibri"/>
                <a:ea typeface="Calibri"/>
                <a:cs typeface="Calibri"/>
                <a:sym typeface="Calibri"/>
              </a:rPr>
              <a:t> class.</a:t>
            </a:r>
            <a:endParaRPr/>
          </a:p>
          <a:p>
            <a:pPr indent="-279400" lvl="1" marL="342900" marR="0" rtl="0" algn="l">
              <a:lnSpc>
                <a:spcPct val="90000"/>
              </a:lnSpc>
              <a:spcBef>
                <a:spcPts val="400"/>
              </a:spcBef>
              <a:spcAft>
                <a:spcPts val="0"/>
              </a:spcAft>
              <a:buClr>
                <a:srgbClr val="004E4C"/>
              </a:buClr>
              <a:buSzPts val="1000"/>
              <a:buFont typeface="Noto Sans Symbols"/>
              <a:buNone/>
            </a:pPr>
            <a:r>
              <a:t/>
            </a:r>
            <a:endParaRPr b="0" i="0" sz="2000" u="none" cap="none" strike="noStrike">
              <a:solidFill>
                <a:srgbClr val="000000"/>
              </a:solidFill>
              <a:latin typeface="Calibri"/>
              <a:ea typeface="Calibri"/>
              <a:cs typeface="Calibri"/>
              <a:sym typeface="Calibri"/>
            </a:endParaRPr>
          </a:p>
        </p:txBody>
      </p:sp>
      <p:sp>
        <p:nvSpPr>
          <p:cNvPr id="753" name="Google Shape;753;p65"/>
          <p:cNvSpPr txBox="1"/>
          <p:nvPr/>
        </p:nvSpPr>
        <p:spPr>
          <a:xfrm>
            <a:off x="3581400" y="2133600"/>
            <a:ext cx="6553200" cy="312420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using System.Collections.Generic;</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Employee{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public String Name { get; set;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public String Designation { get; set;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class CollectionInitializerDemo{</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static void Main(string[] args)</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Dictionary&lt;int, Employee&gt; dict = new Dictionary&lt;int,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Employee&gt;(){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 1, new Employee {Name="Andy Parker",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Designation="Sales Person"}}, { 2, new Employee {Name="Patrick Elvis",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Designation="Marketing Manager"}}</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Courier New"/>
              <a:buNone/>
            </a:pPr>
            <a:r>
              <a:rPr b="0" i="0" lang="en-US" sz="1050" u="none" cap="none" strike="noStrike">
                <a:solidFill>
                  <a:srgbClr val="000000"/>
                </a:solidFill>
                <a:latin typeface="Courier New"/>
                <a:ea typeface="Courier New"/>
                <a:cs typeface="Courier New"/>
                <a:sym typeface="Courier New"/>
              </a:rPr>
              <a:t>}</a:t>
            </a:r>
            <a:endParaRPr b="0" i="0" sz="800" u="none" cap="none" strike="noStrike">
              <a:solidFill>
                <a:srgbClr val="000000"/>
              </a:solidFill>
              <a:latin typeface="Arial"/>
              <a:ea typeface="Arial"/>
              <a:cs typeface="Arial"/>
              <a:sym typeface="Arial"/>
            </a:endParaRPr>
          </a:p>
          <a:p>
            <a:pPr indent="0" lvl="0" marL="0" marR="0" rtl="0" algn="l">
              <a:lnSpc>
                <a:spcPct val="70000"/>
              </a:lnSpc>
              <a:spcBef>
                <a:spcPts val="40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4" name="Google Shape;754;p65"/>
          <p:cNvSpPr txBox="1"/>
          <p:nvPr/>
        </p:nvSpPr>
        <p:spPr>
          <a:xfrm>
            <a:off x="1828800" y="2133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6"/>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Summary</a:t>
            </a:r>
            <a:endParaRPr/>
          </a:p>
        </p:txBody>
      </p:sp>
      <p:sp>
        <p:nvSpPr>
          <p:cNvPr id="760" name="Google Shape;760;p66"/>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761" name="Google Shape;761;p66"/>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762" name="Google Shape;762;p66"/>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763" name="Google Shape;763;p66"/>
          <p:cNvSpPr/>
          <p:nvPr/>
        </p:nvSpPr>
        <p:spPr>
          <a:xfrm>
            <a:off x="1752600" y="835026"/>
            <a:ext cx="8763000" cy="5794375"/>
          </a:xfrm>
          <a:prstGeom prst="rect">
            <a:avLst/>
          </a:prstGeom>
          <a:noFill/>
          <a:ln>
            <a:noFill/>
          </a:ln>
        </p:spPr>
        <p:txBody>
          <a:bodyPr anchorCtr="0" anchor="t" bIns="45700" lIns="91425" spcFirstLastPara="1" rIns="91425" wrap="square" tIns="45700">
            <a:noAutofit/>
          </a:bodyPr>
          <a:lstStyle/>
          <a:p>
            <a:pPr indent="-342900" lvl="1" marL="342900" marR="0" rtl="0" algn="l">
              <a:lnSpc>
                <a:spcPct val="90000"/>
              </a:lnSpc>
              <a:spcBef>
                <a:spcPts val="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A delegate in C# is used to refer to a method in a safe manner.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An event is a data member that enables an object to provide notifications to other objects about a particular action.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a:t>
            </a:r>
            <a:r>
              <a:rPr b="0" i="0" lang="en-US" sz="2000" u="none" cap="none" strike="noStrike">
                <a:solidFill>
                  <a:schemeClr val="dk1"/>
                </a:solidFill>
                <a:latin typeface="Courier New"/>
                <a:ea typeface="Courier New"/>
                <a:cs typeface="Courier New"/>
                <a:sym typeface="Courier New"/>
              </a:rPr>
              <a:t>System.Collections.Generic </a:t>
            </a:r>
            <a:r>
              <a:rPr b="0" i="0" lang="en-US" sz="2000" u="none" cap="none" strike="noStrike">
                <a:solidFill>
                  <a:schemeClr val="dk1"/>
                </a:solidFill>
                <a:latin typeface="Calibri"/>
                <a:ea typeface="Calibri"/>
                <a:cs typeface="Calibri"/>
                <a:sym typeface="Calibri"/>
              </a:rPr>
              <a:t>namespace consists of generic collections that allow reusability of code and provide better type-safety.</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a:t>
            </a:r>
            <a:r>
              <a:rPr b="0" i="0" lang="en-US" sz="2000" u="none" cap="none" strike="noStrike">
                <a:solidFill>
                  <a:schemeClr val="dk1"/>
                </a:solidFill>
                <a:latin typeface="Courier New"/>
                <a:ea typeface="Courier New"/>
                <a:cs typeface="Courier New"/>
                <a:sym typeface="Courier New"/>
              </a:rPr>
              <a:t>ArrayList</a:t>
            </a:r>
            <a:r>
              <a:rPr b="0" i="0" lang="en-US" sz="2000" u="none" cap="none" strike="noStrike">
                <a:solidFill>
                  <a:schemeClr val="dk1"/>
                </a:solidFill>
                <a:latin typeface="Calibri"/>
                <a:ea typeface="Calibri"/>
                <a:cs typeface="Calibri"/>
                <a:sym typeface="Calibri"/>
              </a:rPr>
              <a:t> class allows you to increase or decrease the size of the collection during program </a:t>
            </a:r>
            <a:r>
              <a:rPr b="0" i="0" lang="en-US" sz="2000" u="none" cap="none" strike="noStrike">
                <a:solidFill>
                  <a:schemeClr val="dk1"/>
                </a:solidFill>
                <a:latin typeface="Courier New"/>
                <a:ea typeface="Courier New"/>
                <a:cs typeface="Courier New"/>
                <a:sym typeface="Courier New"/>
              </a:rPr>
              <a:t>executionHashtable </a:t>
            </a:r>
            <a:r>
              <a:rPr b="0" i="0" lang="en-US" sz="2000" u="none" cap="none" strike="noStrike">
                <a:solidFill>
                  <a:schemeClr val="dk1"/>
                </a:solidFill>
                <a:latin typeface="Calibri"/>
                <a:ea typeface="Calibri"/>
                <a:cs typeface="Calibri"/>
                <a:sym typeface="Calibri"/>
              </a:rPr>
              <a:t>class.</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a:t>
            </a:r>
            <a:r>
              <a:rPr b="0" i="0" lang="en-US" sz="2000" u="none" cap="none" strike="noStrike">
                <a:solidFill>
                  <a:schemeClr val="dk1"/>
                </a:solidFill>
                <a:latin typeface="Courier New"/>
                <a:ea typeface="Courier New"/>
                <a:cs typeface="Courier New"/>
                <a:sym typeface="Courier New"/>
              </a:rPr>
              <a:t> Hashtable </a:t>
            </a:r>
            <a:r>
              <a:rPr b="0" i="0" lang="en-US" sz="2000" u="none" cap="none" strike="noStrike">
                <a:solidFill>
                  <a:schemeClr val="dk1"/>
                </a:solidFill>
                <a:latin typeface="Calibri"/>
                <a:ea typeface="Calibri"/>
                <a:cs typeface="Calibri"/>
                <a:sym typeface="Calibri"/>
              </a:rPr>
              <a:t>class stores elements as key and value pairs where the data is organized based on the hash code. Each value in the </a:t>
            </a:r>
            <a:r>
              <a:rPr b="0" i="0" lang="en-US" sz="2000" u="none" cap="none" strike="noStrike">
                <a:solidFill>
                  <a:schemeClr val="dk1"/>
                </a:solidFill>
                <a:latin typeface="Courier New"/>
                <a:ea typeface="Courier New"/>
                <a:cs typeface="Courier New"/>
                <a:sym typeface="Courier New"/>
              </a:rPr>
              <a:t>hashtable</a:t>
            </a:r>
            <a:r>
              <a:rPr b="0" i="0" lang="en-US" sz="2000" u="none" cap="none" strike="noStrike">
                <a:solidFill>
                  <a:schemeClr val="dk1"/>
                </a:solidFill>
                <a:latin typeface="Calibri"/>
                <a:ea typeface="Calibri"/>
                <a:cs typeface="Calibri"/>
                <a:sym typeface="Calibri"/>
              </a:rPr>
              <a:t> is uniquely identified by its key.</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a:t>
            </a:r>
            <a:r>
              <a:rPr b="0" i="0" lang="en-US" sz="2000" u="none" cap="none" strike="noStrike">
                <a:solidFill>
                  <a:schemeClr val="dk1"/>
                </a:solidFill>
                <a:latin typeface="Courier New"/>
                <a:ea typeface="Courier New"/>
                <a:cs typeface="Courier New"/>
                <a:sym typeface="Courier New"/>
              </a:rPr>
              <a:t>SortedList </a:t>
            </a:r>
            <a:r>
              <a:rPr b="0" i="0" lang="en-US" sz="2000" u="none" cap="none" strike="noStrike">
                <a:solidFill>
                  <a:schemeClr val="dk1"/>
                </a:solidFill>
                <a:latin typeface="Calibri"/>
                <a:ea typeface="Calibri"/>
                <a:cs typeface="Calibri"/>
                <a:sym typeface="Calibri"/>
              </a:rPr>
              <a:t>class allows you to store elements as key and value pairs where the data is sorted based on the key. </a:t>
            </a:r>
            <a:endParaRPr/>
          </a:p>
          <a:p>
            <a:pPr indent="-342900" lvl="1" marL="342900" marR="0" rtl="0" algn="l">
              <a:lnSpc>
                <a:spcPct val="90000"/>
              </a:lnSpc>
              <a:spcBef>
                <a:spcPts val="400"/>
              </a:spcBef>
              <a:spcAft>
                <a:spcPts val="0"/>
              </a:spcAft>
              <a:buClr>
                <a:srgbClr val="004E4C"/>
              </a:buClr>
              <a:buSzPts val="1000"/>
              <a:buFont typeface="Noto Sans Symbols"/>
              <a:buChar char="◆"/>
            </a:pPr>
            <a:r>
              <a:rPr b="0" i="0" lang="en-US" sz="2000" u="none" cap="none" strike="noStrike">
                <a:solidFill>
                  <a:schemeClr val="dk1"/>
                </a:solidFill>
                <a:latin typeface="Calibri"/>
                <a:ea typeface="Calibri"/>
                <a:cs typeface="Calibri"/>
                <a:sym typeface="Calibri"/>
              </a:rPr>
              <a:t>The </a:t>
            </a:r>
            <a:r>
              <a:rPr b="0" i="0" lang="en-US" sz="2000" u="none" cap="none" strike="noStrike">
                <a:solidFill>
                  <a:schemeClr val="dk1"/>
                </a:solidFill>
                <a:latin typeface="Courier New"/>
                <a:ea typeface="Courier New"/>
                <a:cs typeface="Courier New"/>
                <a:sym typeface="Courier New"/>
              </a:rPr>
              <a:t>Dictionary </a:t>
            </a:r>
            <a:r>
              <a:rPr b="0" i="0" lang="en-US" sz="2000" u="none" cap="none" strike="noStrike">
                <a:solidFill>
                  <a:schemeClr val="dk1"/>
                </a:solidFill>
                <a:latin typeface="Calibri"/>
                <a:ea typeface="Calibri"/>
                <a:cs typeface="Calibri"/>
                <a:sym typeface="Calibri"/>
              </a:rPr>
              <a:t>generic class represents a collection of elements organized in key and value pairs.</a:t>
            </a:r>
            <a:endParaRPr/>
          </a:p>
          <a:p>
            <a:pPr indent="0" lvl="0" marL="0" marR="0" rtl="0" algn="l">
              <a:lnSpc>
                <a:spcPct val="115000"/>
              </a:lnSpc>
              <a:spcBef>
                <a:spcPts val="0"/>
              </a:spcBef>
              <a:spcAft>
                <a:spcPts val="0"/>
              </a:spcAft>
              <a:buClr>
                <a:schemeClr val="dk1"/>
              </a:buClr>
              <a:buSzPts val="1800"/>
              <a:buFont typeface="Noto Sans Symbols"/>
              <a:buNone/>
            </a:pPr>
            <a:r>
              <a:t/>
            </a:r>
            <a:endParaRPr b="0" i="0" sz="1800" u="none" cap="none" strike="noStrike">
              <a:solidFill>
                <a:schemeClr val="dk1"/>
              </a:solidFill>
              <a:latin typeface="Calibri"/>
              <a:ea typeface="Calibri"/>
              <a:cs typeface="Calibri"/>
              <a:sym typeface="Calibri"/>
            </a:endParaRPr>
          </a:p>
          <a:p>
            <a:pPr indent="-285750" lvl="1" marL="342900" marR="0" rtl="0" algn="l">
              <a:lnSpc>
                <a:spcPct val="90000"/>
              </a:lnSpc>
              <a:spcBef>
                <a:spcPts val="1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7" name="Shape 767"/>
        <p:cNvGrpSpPr/>
        <p:nvPr/>
      </p:nvGrpSpPr>
      <p:grpSpPr>
        <a:xfrm>
          <a:off x="0" y="0"/>
          <a:ext cx="0" cy="0"/>
          <a:chOff x="0" y="0"/>
          <a:chExt cx="0" cy="0"/>
        </a:xfrm>
      </p:grpSpPr>
      <p:sp>
        <p:nvSpPr>
          <p:cNvPr id="768" name="Google Shape;768;p67"/>
          <p:cNvSpPr/>
          <p:nvPr/>
        </p:nvSpPr>
        <p:spPr>
          <a:xfrm>
            <a:off x="2743200" y="1752600"/>
            <a:ext cx="6975460"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A3838"/>
              </a:buClr>
              <a:buSzPts val="1000"/>
              <a:buFont typeface="Arial"/>
              <a:buNone/>
            </a:pPr>
            <a:r>
              <a:rPr b="1" i="0" lang="en-US" sz="4000" u="none" cap="none" strike="noStrike">
                <a:solidFill>
                  <a:srgbClr val="3A3838"/>
                </a:solidFill>
                <a:latin typeface="Arial"/>
                <a:ea typeface="Arial"/>
                <a:cs typeface="Arial"/>
                <a:sym typeface="Arial"/>
              </a:rPr>
              <a:t>THANKS FOR WATCHING !</a:t>
            </a:r>
            <a:endParaRPr/>
          </a:p>
        </p:txBody>
      </p:sp>
      <p:sp>
        <p:nvSpPr>
          <p:cNvPr id="769" name="Google Shape;769;p6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
              <a:buFont typeface="Calibri"/>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p:nvPr/>
        </p:nvSpPr>
        <p:spPr>
          <a:xfrm>
            <a:off x="1752600" y="758826"/>
            <a:ext cx="8915400" cy="48037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The following code declares a delegate </a:t>
            </a:r>
            <a:r>
              <a:rPr b="1" i="0" lang="en-US" sz="1800" u="none" cap="none" strike="noStrike">
                <a:solidFill>
                  <a:schemeClr val="dk1"/>
                </a:solidFill>
                <a:latin typeface="Courier New"/>
                <a:ea typeface="Courier New"/>
                <a:cs typeface="Courier New"/>
                <a:sym typeface="Courier New"/>
              </a:rPr>
              <a:t>Calculation</a:t>
            </a: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chemeClr val="dk1"/>
                </a:solidFill>
                <a:latin typeface="Calibri"/>
                <a:ea typeface="Calibri"/>
                <a:cs typeface="Calibri"/>
                <a:sym typeface="Calibri"/>
              </a:rPr>
              <a:t>outside the class </a:t>
            </a:r>
            <a:r>
              <a:rPr b="1" i="0" lang="en-US" sz="1800" u="none" cap="none" strike="noStrike">
                <a:solidFill>
                  <a:schemeClr val="dk1"/>
                </a:solidFill>
                <a:latin typeface="Courier New"/>
                <a:ea typeface="Courier New"/>
                <a:cs typeface="Courier New"/>
                <a:sym typeface="Courier New"/>
              </a:rPr>
              <a:t>Mathematics</a:t>
            </a:r>
            <a:r>
              <a:rPr b="0" i="0" lang="en-US" sz="1800" u="none" cap="none" strike="noStrike">
                <a:solidFill>
                  <a:schemeClr val="dk1"/>
                </a:solidFill>
                <a:latin typeface="Courier New"/>
                <a:ea typeface="Courier New"/>
                <a:cs typeface="Courier New"/>
                <a:sym typeface="Courier New"/>
              </a:rPr>
              <a:t> </a:t>
            </a:r>
            <a:r>
              <a:rPr b="0" i="0" lang="en-US" sz="1800" u="none" cap="none" strike="noStrike">
                <a:solidFill>
                  <a:schemeClr val="dk1"/>
                </a:solidFill>
                <a:latin typeface="Calibri"/>
                <a:ea typeface="Calibri"/>
                <a:cs typeface="Calibri"/>
                <a:sym typeface="Calibri"/>
              </a:rPr>
              <a:t>and instantiates it in the class: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Char char="◆"/>
            </a:pPr>
            <a:r>
              <a:rPr b="0" i="0" lang="en-US" sz="1800" u="none" cap="none" strike="noStrike">
                <a:solidFill>
                  <a:schemeClr val="dk1"/>
                </a:solidFill>
                <a:latin typeface="Calibri"/>
                <a:ea typeface="Calibri"/>
                <a:cs typeface="Calibri"/>
                <a:sym typeface="Calibri"/>
              </a:rPr>
              <a:t>In the code: </a:t>
            </a:r>
            <a:endParaRPr/>
          </a:p>
          <a:p>
            <a:pPr indent="-285750" lvl="1" marL="742950" marR="0" rtl="0" algn="l">
              <a:lnSpc>
                <a:spcPct val="90000"/>
              </a:lnSpc>
              <a:spcBef>
                <a:spcPts val="32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The delegate called </a:t>
            </a:r>
            <a:r>
              <a:rPr b="1" i="0" lang="en-US" sz="1600" u="none" cap="none" strike="noStrike">
                <a:solidFill>
                  <a:schemeClr val="dk1"/>
                </a:solidFill>
                <a:latin typeface="Courier New"/>
                <a:ea typeface="Courier New"/>
                <a:cs typeface="Courier New"/>
                <a:sym typeface="Courier New"/>
              </a:rPr>
              <a:t>Calculation</a:t>
            </a:r>
            <a:r>
              <a:rPr b="0" i="0" lang="en-US" sz="1600" u="none" cap="none" strike="noStrike">
                <a:solidFill>
                  <a:schemeClr val="dk1"/>
                </a:solidFill>
                <a:latin typeface="Courier New"/>
                <a:ea typeface="Courier New"/>
                <a:cs typeface="Courier New"/>
                <a:sym typeface="Courier New"/>
              </a:rPr>
              <a:t> </a:t>
            </a:r>
            <a:r>
              <a:rPr b="0" i="0" lang="en-US" sz="1600" u="none" cap="none" strike="noStrike">
                <a:solidFill>
                  <a:schemeClr val="dk1"/>
                </a:solidFill>
                <a:latin typeface="Calibri"/>
                <a:ea typeface="Calibri"/>
                <a:cs typeface="Calibri"/>
                <a:sym typeface="Calibri"/>
              </a:rPr>
              <a:t>is declared outside the class </a:t>
            </a:r>
            <a:r>
              <a:rPr b="1" i="0" lang="en-US" sz="1600" u="none" cap="none" strike="noStrike">
                <a:solidFill>
                  <a:schemeClr val="dk1"/>
                </a:solidFill>
                <a:latin typeface="Courier New"/>
                <a:ea typeface="Courier New"/>
                <a:cs typeface="Courier New"/>
                <a:sym typeface="Courier New"/>
              </a:rPr>
              <a:t>Mathematics</a:t>
            </a:r>
            <a:r>
              <a:rPr b="0" i="0" lang="en-US" sz="1600" u="none" cap="none" strike="noStrike">
                <a:solidFill>
                  <a:schemeClr val="dk1"/>
                </a:solidFill>
                <a:latin typeface="Calibri"/>
                <a:ea typeface="Calibri"/>
                <a:cs typeface="Calibri"/>
                <a:sym typeface="Calibri"/>
              </a:rPr>
              <a:t>.</a:t>
            </a:r>
            <a:endParaRPr/>
          </a:p>
          <a:p>
            <a:pPr indent="-285750" lvl="1" marL="742950" marR="0" rtl="0" algn="l">
              <a:lnSpc>
                <a:spcPct val="90000"/>
              </a:lnSpc>
              <a:spcBef>
                <a:spcPts val="380"/>
              </a:spcBef>
              <a:spcAft>
                <a:spcPts val="0"/>
              </a:spcAft>
              <a:buClr>
                <a:srgbClr val="006666"/>
              </a:buClr>
              <a:buSzPts val="800"/>
              <a:buFont typeface="Noto Sans Symbols"/>
              <a:buChar char="🞛"/>
            </a:pPr>
            <a:r>
              <a:rPr b="0" i="0" lang="en-US" sz="1600" u="none" cap="none" strike="noStrike">
                <a:solidFill>
                  <a:schemeClr val="dk1"/>
                </a:solidFill>
                <a:latin typeface="Calibri"/>
                <a:ea typeface="Calibri"/>
                <a:cs typeface="Calibri"/>
                <a:sym typeface="Calibri"/>
              </a:rPr>
              <a:t>In the </a:t>
            </a:r>
            <a:r>
              <a:rPr b="0" i="0" lang="en-US" sz="1600" u="none" cap="none" strike="noStrike">
                <a:solidFill>
                  <a:schemeClr val="dk1"/>
                </a:solidFill>
                <a:latin typeface="Courier New"/>
                <a:ea typeface="Courier New"/>
                <a:cs typeface="Courier New"/>
                <a:sym typeface="Courier New"/>
              </a:rPr>
              <a:t>Main() </a:t>
            </a:r>
            <a:r>
              <a:rPr b="0" i="0" lang="en-US" sz="1600" u="none" cap="none" strike="noStrike">
                <a:solidFill>
                  <a:schemeClr val="dk1"/>
                </a:solidFill>
                <a:latin typeface="Calibri"/>
                <a:ea typeface="Calibri"/>
                <a:cs typeface="Calibri"/>
                <a:sym typeface="Calibri"/>
              </a:rPr>
              <a:t>method, an object of the delegate is created that takes the </a:t>
            </a:r>
            <a:r>
              <a:rPr b="1" i="0" lang="en-US" sz="1600" u="none" cap="none" strike="noStrike">
                <a:solidFill>
                  <a:schemeClr val="dk1"/>
                </a:solidFill>
                <a:latin typeface="Courier New"/>
                <a:ea typeface="Courier New"/>
                <a:cs typeface="Courier New"/>
                <a:sym typeface="Courier New"/>
              </a:rPr>
              <a:t>Addition() </a:t>
            </a:r>
            <a:r>
              <a:rPr b="0" i="0" lang="en-US" sz="1600" u="none" cap="none" strike="noStrike">
                <a:solidFill>
                  <a:schemeClr val="dk1"/>
                </a:solidFill>
                <a:latin typeface="Calibri"/>
                <a:ea typeface="Calibri"/>
                <a:cs typeface="Calibri"/>
                <a:sym typeface="Calibri"/>
              </a:rPr>
              <a:t>method as the parameter. The parameter type of the method and that of the delegate is the same, which is type </a:t>
            </a:r>
            <a:r>
              <a:rPr b="0" i="0" lang="en-US" sz="1600" u="none" cap="none" strike="noStrike">
                <a:solidFill>
                  <a:schemeClr val="dk1"/>
                </a:solidFill>
                <a:latin typeface="Courier New"/>
                <a:ea typeface="Courier New"/>
                <a:cs typeface="Courier New"/>
                <a:sym typeface="Courier New"/>
              </a:rPr>
              <a:t>int.</a:t>
            </a:r>
            <a:r>
              <a:rPr b="0" i="0" lang="en-US" sz="190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380"/>
              </a:spcBef>
              <a:spcAft>
                <a:spcPts val="0"/>
              </a:spcAft>
              <a:buClr>
                <a:srgbClr val="004E4C"/>
              </a:buClr>
              <a:buSzPts val="950"/>
              <a:buFont typeface="Noto Sans Symbols"/>
              <a:buNone/>
            </a:pPr>
            <a:r>
              <a:rPr b="0" i="0" lang="en-US" sz="1900" u="none" cap="none" strike="noStrike">
                <a:solidFill>
                  <a:schemeClr val="dk1"/>
                </a:solidFill>
                <a:latin typeface="Calibri"/>
                <a:ea typeface="Calibri"/>
                <a:cs typeface="Calibri"/>
                <a:sym typeface="Calibri"/>
              </a:rPr>
              <a:t>                              5 + 23= 28                                                                                                   </a:t>
            </a:r>
            <a:endParaRPr/>
          </a:p>
        </p:txBody>
      </p:sp>
      <p:sp>
        <p:nvSpPr>
          <p:cNvPr id="98" name="Google Shape;98;p7"/>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Instantiating Delegates 2-2</a:t>
            </a:r>
            <a:endParaRPr/>
          </a:p>
        </p:txBody>
      </p:sp>
      <p:sp>
        <p:nvSpPr>
          <p:cNvPr id="99" name="Google Shape;99;p7"/>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00" name="Google Shape;100;p7"/>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01" name="Google Shape;101;p7"/>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02" name="Google Shape;102;p7"/>
          <p:cNvSpPr txBox="1"/>
          <p:nvPr/>
        </p:nvSpPr>
        <p:spPr>
          <a:xfrm>
            <a:off x="3756026" y="1365250"/>
            <a:ext cx="6378575" cy="3359150"/>
          </a:xfrm>
          <a:prstGeom prst="rect">
            <a:avLst/>
          </a:prstGeom>
          <a:solidFill>
            <a:srgbClr val="FFEDA3">
              <a:alpha val="39607"/>
            </a:srgbClr>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454"/>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public delegate int Calculation (int numOne, int numTwo);</a:t>
            </a:r>
            <a:endParaRPr b="0" i="0" sz="1100" u="none" cap="none" strike="noStrike">
              <a:solidFill>
                <a:srgbClr val="000000"/>
              </a:solidFill>
              <a:latin typeface="Calibri"/>
              <a:ea typeface="Calibri"/>
              <a:cs typeface="Calibri"/>
              <a:sym typeface="Calibri"/>
            </a:endParaRPr>
          </a:p>
          <a:p>
            <a:pPr indent="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class Mathematics</a:t>
            </a:r>
            <a:endParaRPr b="0" i="0" sz="1100" u="none" cap="none" strike="noStrike">
              <a:solidFill>
                <a:srgbClr val="000000"/>
              </a:solidFill>
              <a:latin typeface="Calibri"/>
              <a:ea typeface="Calibri"/>
              <a:cs typeface="Calibri"/>
              <a:sym typeface="Calibri"/>
            </a:endParaRPr>
          </a:p>
          <a:p>
            <a:pPr indent="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int Addition(int numOne, int numTwo)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return (numOne + numTwo);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int Subtraction(int numOne, int numTwo)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return (numOne - numTwo);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static void Main(string[] args)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valOne = 5;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int valTwo = 23;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Calculation objCalculation = new Calculation(Addition);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Console.WriteLine (valOne + “ + “ + valTwo + “ = “ + </a:t>
            </a:r>
            <a:endParaRPr b="0" i="0" sz="1100" u="none" cap="none" strike="noStrike">
              <a:solidFill>
                <a:srgbClr val="000000"/>
              </a:solidFill>
              <a:latin typeface="Calibri"/>
              <a:ea typeface="Calibri"/>
              <a:cs typeface="Calibri"/>
              <a:sym typeface="Calibri"/>
            </a:endParaRPr>
          </a:p>
          <a:p>
            <a:pPr indent="62865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objCalculation (valOne, valTwo)); </a:t>
            </a:r>
            <a:endParaRPr b="0" i="0" sz="1100" u="none" cap="none" strike="noStrike">
              <a:solidFill>
                <a:srgbClr val="000000"/>
              </a:solidFill>
              <a:latin typeface="Calibri"/>
              <a:ea typeface="Calibri"/>
              <a:cs typeface="Calibri"/>
              <a:sym typeface="Calibri"/>
            </a:endParaRPr>
          </a:p>
          <a:p>
            <a:pPr indent="342900" lvl="0" marL="0" marR="0" rtl="0" algn="l">
              <a:lnSpc>
                <a:spcPct val="100454"/>
              </a:lnSpc>
              <a:spcBef>
                <a:spcPts val="20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Courier New"/>
              <a:buNone/>
            </a:pPr>
            <a:r>
              <a:rPr b="0" i="0" lang="en-US"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alibri"/>
              <a:ea typeface="Calibri"/>
              <a:cs typeface="Calibri"/>
              <a:sym typeface="Calibri"/>
            </a:endParaRPr>
          </a:p>
        </p:txBody>
      </p:sp>
      <p:sp>
        <p:nvSpPr>
          <p:cNvPr id="103" name="Google Shape;103;p7"/>
          <p:cNvSpPr txBox="1"/>
          <p:nvPr/>
        </p:nvSpPr>
        <p:spPr>
          <a:xfrm>
            <a:off x="2195513" y="1355726"/>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Snippet</a:t>
            </a:r>
            <a:endParaRPr/>
          </a:p>
        </p:txBody>
      </p:sp>
      <p:sp>
        <p:nvSpPr>
          <p:cNvPr id="104" name="Google Shape;104;p7"/>
          <p:cNvSpPr txBox="1"/>
          <p:nvPr/>
        </p:nvSpPr>
        <p:spPr>
          <a:xfrm>
            <a:off x="1828800" y="5943601"/>
            <a:ext cx="1447800" cy="396875"/>
          </a:xfrm>
          <a:prstGeom prst="rect">
            <a:avLst/>
          </a:prstGeom>
          <a:solidFill>
            <a:srgbClr val="006699"/>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000"/>
              <a:buFont typeface="Noto Sans Symbols"/>
              <a:buNone/>
            </a:pPr>
            <a:r>
              <a:rPr b="0" i="0" lang="en-US" sz="2000" u="none" cap="none" strike="noStrike">
                <a:solidFill>
                  <a:schemeClr val="lt1"/>
                </a:solidFill>
                <a:latin typeface="Tahoma"/>
                <a:ea typeface="Tahoma"/>
                <a:cs typeface="Tahoma"/>
                <a:sym typeface="Tahoma"/>
              </a:rPr>
              <a:t>Output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Using Delegates 1-2</a:t>
            </a:r>
            <a:endParaRPr/>
          </a:p>
        </p:txBody>
      </p:sp>
      <p:sp>
        <p:nvSpPr>
          <p:cNvPr id="110" name="Google Shape;110;p8"/>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11" name="Google Shape;111;p8"/>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12" name="Google Shape;112;p8"/>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13" name="Google Shape;113;p8"/>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A delegate can be declared either before creating the class (having the method to be referenced) or can be defined within the class. </a:t>
            </a:r>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The following are the four steps to implement delegates in C#:</a:t>
            </a:r>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292100" lvl="0" marL="342900" marR="0" rtl="0" algn="l">
              <a:lnSpc>
                <a:spcPct val="90000"/>
              </a:lnSpc>
              <a:spcBef>
                <a:spcPts val="320"/>
              </a:spcBef>
              <a:spcAft>
                <a:spcPts val="0"/>
              </a:spcAft>
              <a:buClr>
                <a:srgbClr val="004E4C"/>
              </a:buClr>
              <a:buSzPts val="800"/>
              <a:buFont typeface="Noto Sans Symbols"/>
              <a:buNone/>
            </a:pPr>
            <a:r>
              <a:t/>
            </a:r>
            <a:endParaRPr b="0" i="0" sz="1600" u="none" cap="none" strike="noStrike">
              <a:solidFill>
                <a:schemeClr val="dk1"/>
              </a:solidFill>
              <a:latin typeface="Calibri"/>
              <a:ea typeface="Calibri"/>
              <a:cs typeface="Calibri"/>
              <a:sym typeface="Calibri"/>
            </a:endParaRPr>
          </a:p>
          <a:p>
            <a:pPr indent="-342900" lvl="0" marL="342900" marR="0" rtl="0" algn="l">
              <a:lnSpc>
                <a:spcPct val="90000"/>
              </a:lnSpc>
              <a:spcBef>
                <a:spcPts val="320"/>
              </a:spcBef>
              <a:spcAft>
                <a:spcPts val="0"/>
              </a:spcAft>
              <a:buClr>
                <a:srgbClr val="004E4C"/>
              </a:buClr>
              <a:buSzPts val="800"/>
              <a:buFont typeface="Noto Sans Symbols"/>
              <a:buChar char="◆"/>
            </a:pPr>
            <a:r>
              <a:rPr b="0" i="0" lang="en-US" sz="1600" u="none" cap="none" strike="noStrike">
                <a:solidFill>
                  <a:schemeClr val="dk1"/>
                </a:solidFill>
                <a:latin typeface="Calibri"/>
                <a:ea typeface="Calibri"/>
                <a:cs typeface="Calibri"/>
                <a:sym typeface="Calibri"/>
              </a:rPr>
              <a:t>Each of these step is demonstrated with an example shown in the following figure:</a:t>
            </a:r>
            <a:endParaRPr/>
          </a:p>
          <a:p>
            <a:pPr indent="-304800" lvl="0" marL="342900" marR="0" rtl="0" algn="l">
              <a:lnSpc>
                <a:spcPct val="90000"/>
              </a:lnSpc>
              <a:spcBef>
                <a:spcPts val="240"/>
              </a:spcBef>
              <a:spcAft>
                <a:spcPts val="0"/>
              </a:spcAft>
              <a:buClr>
                <a:srgbClr val="004E4C"/>
              </a:buClr>
              <a:buSzPts val="600"/>
              <a:buFont typeface="Noto Sans Symbols"/>
              <a:buNone/>
            </a:pPr>
            <a:r>
              <a:t/>
            </a:r>
            <a:endParaRPr b="0" i="0" sz="1200" u="none" cap="none" strike="noStrike">
              <a:solidFill>
                <a:schemeClr val="dk1"/>
              </a:solidFill>
              <a:latin typeface="Calibri"/>
              <a:ea typeface="Calibri"/>
              <a:cs typeface="Calibri"/>
              <a:sym typeface="Calibri"/>
            </a:endParaRPr>
          </a:p>
          <a:p>
            <a:pPr indent="-304800" lvl="0" marL="342900" marR="0" rtl="0" algn="l">
              <a:lnSpc>
                <a:spcPct val="90000"/>
              </a:lnSpc>
              <a:spcBef>
                <a:spcPts val="240"/>
              </a:spcBef>
              <a:spcAft>
                <a:spcPts val="0"/>
              </a:spcAft>
              <a:buClr>
                <a:srgbClr val="004E4C"/>
              </a:buClr>
              <a:buSzPts val="600"/>
              <a:buFont typeface="Noto Sans Symbols"/>
              <a:buNone/>
            </a:pPr>
            <a:r>
              <a:t/>
            </a:r>
            <a:endParaRPr b="0" i="0" sz="1200" u="none" cap="none" strike="noStrike">
              <a:solidFill>
                <a:schemeClr val="dk1"/>
              </a:solidFill>
              <a:latin typeface="Calibri"/>
              <a:ea typeface="Calibri"/>
              <a:cs typeface="Calibri"/>
              <a:sym typeface="Calibri"/>
            </a:endParaRPr>
          </a:p>
        </p:txBody>
      </p:sp>
      <p:pic>
        <p:nvPicPr>
          <p:cNvPr descr="Capture125.PNG" id="114" name="Google Shape;114;p8"/>
          <p:cNvPicPr preferRelativeResize="0"/>
          <p:nvPr/>
        </p:nvPicPr>
        <p:blipFill rotWithShape="1">
          <a:blip r:embed="rId3">
            <a:alphaModFix/>
          </a:blip>
          <a:srcRect b="0" l="0" r="0" t="0"/>
          <a:stretch/>
        </p:blipFill>
        <p:spPr>
          <a:xfrm>
            <a:off x="3276600" y="3829050"/>
            <a:ext cx="4891088" cy="2647950"/>
          </a:xfrm>
          <a:prstGeom prst="rect">
            <a:avLst/>
          </a:prstGeom>
          <a:noFill/>
          <a:ln>
            <a:noFill/>
          </a:ln>
        </p:spPr>
      </p:pic>
      <p:grpSp>
        <p:nvGrpSpPr>
          <p:cNvPr id="115" name="Google Shape;115;p8"/>
          <p:cNvGrpSpPr/>
          <p:nvPr/>
        </p:nvGrpSpPr>
        <p:grpSpPr>
          <a:xfrm>
            <a:off x="3276600" y="1676969"/>
            <a:ext cx="5257800" cy="1675260"/>
            <a:chOff x="0" y="569"/>
            <a:chExt cx="5257800" cy="1675260"/>
          </a:xfrm>
        </p:grpSpPr>
        <p:sp>
          <p:nvSpPr>
            <p:cNvPr id="116" name="Google Shape;116;p8"/>
            <p:cNvSpPr/>
            <p:nvPr/>
          </p:nvSpPr>
          <p:spPr>
            <a:xfrm>
              <a:off x="0" y="1375011"/>
              <a:ext cx="5257800" cy="300818"/>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txBox="1"/>
            <p:nvPr/>
          </p:nvSpPr>
          <p:spPr>
            <a:xfrm>
              <a:off x="0" y="1375011"/>
              <a:ext cx="5257800" cy="300818"/>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Call the method using the object of the delegate.</a:t>
              </a:r>
              <a:endParaRPr b="0" i="0" sz="1400" u="none" cap="none" strike="noStrike">
                <a:solidFill>
                  <a:schemeClr val="dk1"/>
                </a:solidFill>
                <a:latin typeface="Arial"/>
                <a:ea typeface="Arial"/>
                <a:cs typeface="Arial"/>
                <a:sym typeface="Arial"/>
              </a:endParaRPr>
            </a:p>
          </p:txBody>
        </p:sp>
        <p:sp>
          <p:nvSpPr>
            <p:cNvPr id="118" name="Google Shape;118;p8"/>
            <p:cNvSpPr/>
            <p:nvPr/>
          </p:nvSpPr>
          <p:spPr>
            <a:xfrm rot="10800000">
              <a:off x="0" y="916864"/>
              <a:ext cx="5257800" cy="462659"/>
            </a:xfrm>
            <a:prstGeom prst="upArrowCallout">
              <a:avLst>
                <a:gd fmla="val 25000" name="adj1"/>
                <a:gd fmla="val 25000" name="adj2"/>
                <a:gd fmla="val 25000" name="adj3"/>
                <a:gd fmla="val 64977" name="adj4"/>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txBox="1"/>
            <p:nvPr/>
          </p:nvSpPr>
          <p:spPr>
            <a:xfrm>
              <a:off x="0" y="916864"/>
              <a:ext cx="5257800" cy="30062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Instantiate the delegate.</a:t>
              </a:r>
              <a:endParaRPr b="0" i="0" sz="1400" u="none" cap="none" strike="noStrike">
                <a:solidFill>
                  <a:schemeClr val="dk1"/>
                </a:solidFill>
                <a:latin typeface="Arial"/>
                <a:ea typeface="Arial"/>
                <a:cs typeface="Arial"/>
                <a:sym typeface="Arial"/>
              </a:endParaRPr>
            </a:p>
          </p:txBody>
        </p:sp>
        <p:sp>
          <p:nvSpPr>
            <p:cNvPr id="120" name="Google Shape;120;p8"/>
            <p:cNvSpPr/>
            <p:nvPr/>
          </p:nvSpPr>
          <p:spPr>
            <a:xfrm rot="10800000">
              <a:off x="0" y="458717"/>
              <a:ext cx="5257800" cy="462659"/>
            </a:xfrm>
            <a:prstGeom prst="upArrowCallout">
              <a:avLst>
                <a:gd fmla="val 25000" name="adj1"/>
                <a:gd fmla="val 25000" name="adj2"/>
                <a:gd fmla="val 25000" name="adj3"/>
                <a:gd fmla="val 64977" name="adj4"/>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txBox="1"/>
            <p:nvPr/>
          </p:nvSpPr>
          <p:spPr>
            <a:xfrm>
              <a:off x="0" y="458717"/>
              <a:ext cx="5257800" cy="30062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Create the method to be referenced by the delegate.</a:t>
              </a:r>
              <a:endParaRPr/>
            </a:p>
          </p:txBody>
        </p:sp>
        <p:sp>
          <p:nvSpPr>
            <p:cNvPr id="122" name="Google Shape;122;p8"/>
            <p:cNvSpPr/>
            <p:nvPr/>
          </p:nvSpPr>
          <p:spPr>
            <a:xfrm rot="10800000">
              <a:off x="0" y="569"/>
              <a:ext cx="5257800" cy="462659"/>
            </a:xfrm>
            <a:prstGeom prst="upArrowCallout">
              <a:avLst>
                <a:gd fmla="val 25000" name="adj1"/>
                <a:gd fmla="val 25000" name="adj2"/>
                <a:gd fmla="val 25000" name="adj3"/>
                <a:gd fmla="val 64977" name="adj4"/>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txBox="1"/>
            <p:nvPr/>
          </p:nvSpPr>
          <p:spPr>
            <a:xfrm>
              <a:off x="0" y="569"/>
              <a:ext cx="5257800" cy="300622"/>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dk1"/>
                </a:buClr>
                <a:buSzPts val="1400"/>
                <a:buFont typeface="Calibri"/>
                <a:buNone/>
              </a:pPr>
              <a:r>
                <a:rPr b="0" i="0" lang="en-US" sz="1400" u="none" cap="none" strike="noStrike">
                  <a:solidFill>
                    <a:schemeClr val="dk1"/>
                  </a:solidFill>
                  <a:latin typeface="Calibri"/>
                  <a:ea typeface="Calibri"/>
                  <a:cs typeface="Calibri"/>
                  <a:sym typeface="Calibri"/>
                </a:rPr>
                <a:t>Declare a delegate.</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9"/>
          <p:cNvSpPr txBox="1"/>
          <p:nvPr>
            <p:ph type="title"/>
          </p:nvPr>
        </p:nvSpPr>
        <p:spPr>
          <a:xfrm>
            <a:off x="30481" y="20321"/>
            <a:ext cx="12115798" cy="685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4400"/>
              <a:buNone/>
            </a:pPr>
            <a:r>
              <a:rPr lang="en-US">
                <a:latin typeface="Calibri"/>
                <a:ea typeface="Calibri"/>
                <a:cs typeface="Calibri"/>
                <a:sym typeface="Calibri"/>
              </a:rPr>
              <a:t>Using Delegates 2-2</a:t>
            </a:r>
            <a:endParaRPr/>
          </a:p>
        </p:txBody>
      </p:sp>
      <p:sp>
        <p:nvSpPr>
          <p:cNvPr id="129" name="Google Shape;129;p9"/>
          <p:cNvSpPr txBox="1"/>
          <p:nvPr>
            <p:ph idx="1" type="body"/>
          </p:nvPr>
        </p:nvSpPr>
        <p:spPr>
          <a:xfrm>
            <a:off x="30480" y="762000"/>
            <a:ext cx="12115798" cy="5414963"/>
          </a:xfrm>
          <a:prstGeom prst="rect">
            <a:avLst/>
          </a:prstGeom>
          <a:noFill/>
          <a:ln>
            <a:noFill/>
          </a:ln>
        </p:spPr>
        <p:txBody>
          <a:bodyPr anchorCtr="0" anchor="t" bIns="91425" lIns="91425" spcFirstLastPara="1" rIns="91425" wrap="square" tIns="91425">
            <a:noAutofit/>
          </a:bodyPr>
          <a:lstStyle/>
          <a:p>
            <a:pPr indent="0" lvl="0" marL="228600" marR="0" rtl="0" algn="l">
              <a:lnSpc>
                <a:spcPct val="90000"/>
              </a:lnSpc>
              <a:spcBef>
                <a:spcPts val="0"/>
              </a:spcBef>
              <a:spcAft>
                <a:spcPts val="0"/>
              </a:spcAft>
              <a:buClr>
                <a:schemeClr val="dk1"/>
              </a:buClr>
              <a:buSzPts val="2800"/>
              <a:buFont typeface="Noto Sans Symbols"/>
              <a:buNone/>
            </a:pPr>
            <a:r>
              <a:t/>
            </a:r>
            <a:endParaRPr/>
          </a:p>
        </p:txBody>
      </p:sp>
      <p:sp>
        <p:nvSpPr>
          <p:cNvPr id="130" name="Google Shape;130;p9"/>
          <p:cNvSpPr txBox="1"/>
          <p:nvPr>
            <p:ph idx="12" type="sldNum"/>
          </p:nvPr>
        </p:nvSpPr>
        <p:spPr>
          <a:xfrm>
            <a:off x="11582400" y="6457315"/>
            <a:ext cx="533399"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Noto Sans Symbols"/>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sp>
        <p:nvSpPr>
          <p:cNvPr id="131" name="Google Shape;131;p9"/>
          <p:cNvSpPr txBox="1"/>
          <p:nvPr>
            <p:ph idx="11" type="ftr"/>
          </p:nvPr>
        </p:nvSpPr>
        <p:spPr>
          <a:xfrm>
            <a:off x="1981200" y="6467475"/>
            <a:ext cx="9067800" cy="360045"/>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1200"/>
              <a:buFont typeface="Calibri"/>
              <a:buNone/>
            </a:pPr>
            <a:r>
              <a:rPr lang="en-US"/>
              <a:t>Building Applications Using C# / Session 12 </a:t>
            </a:r>
            <a:endParaRPr/>
          </a:p>
        </p:txBody>
      </p:sp>
      <p:sp>
        <p:nvSpPr>
          <p:cNvPr id="132" name="Google Shape;132;p9"/>
          <p:cNvSpPr/>
          <p:nvPr/>
        </p:nvSpPr>
        <p:spPr>
          <a:xfrm>
            <a:off x="1752600" y="758826"/>
            <a:ext cx="8153400" cy="57943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An anonymous method is an inline block of code that can be passed as a delegate parameter that helps to avoid creating named methods. </a:t>
            </a:r>
            <a:endParaRPr/>
          </a:p>
          <a:p>
            <a:pPr indent="-342900" lvl="0" marL="342900" marR="0" rtl="0" algn="l">
              <a:lnSpc>
                <a:spcPct val="90000"/>
              </a:lnSpc>
              <a:spcBef>
                <a:spcPts val="480"/>
              </a:spcBef>
              <a:spcAft>
                <a:spcPts val="0"/>
              </a:spcAft>
              <a:buClr>
                <a:srgbClr val="004E4C"/>
              </a:buClr>
              <a:buSzPts val="1200"/>
              <a:buFont typeface="Noto Sans Symbols"/>
              <a:buChar char="◆"/>
            </a:pPr>
            <a:r>
              <a:rPr b="0" i="0" lang="en-US" sz="2400" u="none" cap="none" strike="noStrike">
                <a:solidFill>
                  <a:schemeClr val="dk1"/>
                </a:solidFill>
                <a:latin typeface="Calibri"/>
                <a:ea typeface="Calibri"/>
                <a:cs typeface="Calibri"/>
                <a:sym typeface="Calibri"/>
              </a:rPr>
              <a:t>The following figure displays an example of using anonymous methods:</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rPr b="0" i="0" lang="en-US" sz="1800" u="none" cap="none" strike="noStrike">
                <a:solidFill>
                  <a:schemeClr val="dk1"/>
                </a:solidFill>
                <a:latin typeface="Calibri"/>
                <a:ea typeface="Calibri"/>
                <a:cs typeface="Calibri"/>
                <a:sym typeface="Calibri"/>
              </a:rPr>
              <a:t>                                        </a:t>
            </a:r>
            <a:endParaRPr/>
          </a:p>
          <a:p>
            <a:pPr indent="-28575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a:p>
            <a:pPr indent="-342900" lvl="0" marL="342900" marR="0" rtl="0" algn="l">
              <a:lnSpc>
                <a:spcPct val="90000"/>
              </a:lnSpc>
              <a:spcBef>
                <a:spcPts val="360"/>
              </a:spcBef>
              <a:spcAft>
                <a:spcPts val="0"/>
              </a:spcAft>
              <a:buClr>
                <a:srgbClr val="004E4C"/>
              </a:buClr>
              <a:buSzPts val="900"/>
              <a:buFont typeface="Noto Sans Symbols"/>
              <a:buNone/>
            </a:pPr>
            <a:r>
              <a:t/>
            </a:r>
            <a:endParaRPr b="0" i="0" sz="1800" u="none" cap="none" strike="noStrike">
              <a:solidFill>
                <a:schemeClr val="dk1"/>
              </a:solidFill>
              <a:latin typeface="Calibri"/>
              <a:ea typeface="Calibri"/>
              <a:cs typeface="Calibri"/>
              <a:sym typeface="Calibri"/>
            </a:endParaRPr>
          </a:p>
        </p:txBody>
      </p:sp>
      <p:pic>
        <p:nvPicPr>
          <p:cNvPr descr="Capture126.PNG" id="133" name="Google Shape;133;p9"/>
          <p:cNvPicPr preferRelativeResize="0"/>
          <p:nvPr/>
        </p:nvPicPr>
        <p:blipFill rotWithShape="1">
          <a:blip r:embed="rId3">
            <a:alphaModFix/>
          </a:blip>
          <a:srcRect b="0" l="0" r="0" t="0"/>
          <a:stretch/>
        </p:blipFill>
        <p:spPr>
          <a:xfrm>
            <a:off x="2362200" y="2581276"/>
            <a:ext cx="7086600" cy="3514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Lại Đức Chung</dc:creator>
</cp:coreProperties>
</file>